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Inter"/>
      <p:regular r:id="rId43"/>
      <p:bold r:id="rId44"/>
    </p:embeddedFont>
    <p:embeddedFont>
      <p:font typeface="Bitter"/>
      <p:regular r:id="rId45"/>
      <p:bold r:id="rId46"/>
      <p:italic r:id="rId47"/>
      <p:boldItalic r:id="rId48"/>
    </p:embeddedFont>
    <p:embeddedFont>
      <p:font typeface="Inter-Regular"/>
      <p:regular r:id="rId49"/>
      <p:bold r:id="rId50"/>
    </p:embeddedFont>
    <p:embeddedFont>
      <p:font typeface="Open Sans Light"/>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F655B7-8FFD-42CE-8E98-E404C6C75D15}">
  <a:tblStyle styleId="{F0F655B7-8FFD-42CE-8E98-E404C6C75D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Inter-bold.fntdata"/><Relationship Id="rId43" Type="http://schemas.openxmlformats.org/officeDocument/2006/relationships/font" Target="fonts/Inter-regular.fntdata"/><Relationship Id="rId46" Type="http://schemas.openxmlformats.org/officeDocument/2006/relationships/font" Target="fonts/Bitter-bold.fntdata"/><Relationship Id="rId45" Type="http://schemas.openxmlformats.org/officeDocument/2006/relationships/font" Target="fonts/Bitt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itter-boldItalic.fntdata"/><Relationship Id="rId47" Type="http://schemas.openxmlformats.org/officeDocument/2006/relationships/font" Target="fonts/Bitter-italic.fntdata"/><Relationship Id="rId49" Type="http://schemas.openxmlformats.org/officeDocument/2006/relationships/font" Target="fonts/Inter-Regula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Light-regular.fntdata"/><Relationship Id="rId50" Type="http://schemas.openxmlformats.org/officeDocument/2006/relationships/font" Target="fonts/Inter-Regular-bold.fntdata"/><Relationship Id="rId53" Type="http://schemas.openxmlformats.org/officeDocument/2006/relationships/font" Target="fonts/OpenSansLight-italic.fntdata"/><Relationship Id="rId52" Type="http://schemas.openxmlformats.org/officeDocument/2006/relationships/font" Target="fonts/OpenSansLight-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OpenSansLight-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0d2666f43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0d2666f43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2492a8c65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2492a8c65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2492a8c65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2492a8c65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2492a8c6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f2492a8c6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df04f8ee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df04f8ee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2492a8c65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2492a8c65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f2492a8c65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f2492a8c65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2492a8c6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2492a8c6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2492a8c65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2492a8c65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2492a8c65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2492a8c65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2492a8c65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2492a8c65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edf04f8e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edf04f8e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f2492a8c6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f2492a8c6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2492a8c6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2492a8c6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f2492a8c6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f2492a8c6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2492a8c65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2492a8c65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2492a8c65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2492a8c65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2492a8c6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2492a8c6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2492a8c6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2492a8c6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2492a8c65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2492a8c65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2492a8c6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2492a8c6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f2492a8c6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f2492a8c6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2492a8c65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2492a8c65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f2492a8c6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f2492a8c6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f2492a8c65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f2492a8c65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df04f8ee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df04f8ee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2492a8c6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2492a8c6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2492a8c65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2492a8c6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f2492a8c65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f2492a8c65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2492a8c6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2492a8c6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0d2666f43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0d2666f43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2492a8c65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2492a8c65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f2492a8c65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f2492a8c65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f04f8e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f04f8e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df04f8ee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df04f8ee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df04f8ee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df04f8ee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2492a8c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2492a8c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Font typeface="Noto Serif SC"/>
              <a:buNone/>
              <a:defRPr b="0" sz="4400">
                <a:solidFill>
                  <a:srgbClr val="FFFFFF"/>
                </a:solidFill>
                <a:latin typeface="Noto Serif SC"/>
                <a:ea typeface="Noto Serif SC"/>
                <a:cs typeface="Noto Serif SC"/>
                <a:sym typeface="Noto Serif SC"/>
              </a:defRPr>
            </a:lvl1pPr>
            <a:lvl2pPr lvl="1" algn="ctr">
              <a:spcBef>
                <a:spcPts val="0"/>
              </a:spcBef>
              <a:spcAft>
                <a:spcPts val="0"/>
              </a:spcAft>
              <a:buSzPts val="5200"/>
              <a:buFont typeface="Noto Serif SC"/>
              <a:buNone/>
              <a:defRPr sz="5200">
                <a:latin typeface="Noto Serif SC"/>
                <a:ea typeface="Noto Serif SC"/>
                <a:cs typeface="Noto Serif SC"/>
                <a:sym typeface="Noto Serif SC"/>
              </a:defRPr>
            </a:lvl2pPr>
            <a:lvl3pPr lvl="2" algn="ctr">
              <a:spcBef>
                <a:spcPts val="0"/>
              </a:spcBef>
              <a:spcAft>
                <a:spcPts val="0"/>
              </a:spcAft>
              <a:buSzPts val="5200"/>
              <a:buFont typeface="Noto Serif SC"/>
              <a:buNone/>
              <a:defRPr sz="5200">
                <a:latin typeface="Noto Serif SC"/>
                <a:ea typeface="Noto Serif SC"/>
                <a:cs typeface="Noto Serif SC"/>
                <a:sym typeface="Noto Serif SC"/>
              </a:defRPr>
            </a:lvl3pPr>
            <a:lvl4pPr lvl="3" algn="ctr">
              <a:spcBef>
                <a:spcPts val="0"/>
              </a:spcBef>
              <a:spcAft>
                <a:spcPts val="0"/>
              </a:spcAft>
              <a:buSzPts val="5200"/>
              <a:buFont typeface="Noto Serif SC"/>
              <a:buNone/>
              <a:defRPr sz="5200">
                <a:latin typeface="Noto Serif SC"/>
                <a:ea typeface="Noto Serif SC"/>
                <a:cs typeface="Noto Serif SC"/>
                <a:sym typeface="Noto Serif SC"/>
              </a:defRPr>
            </a:lvl4pPr>
            <a:lvl5pPr lvl="4" algn="ctr">
              <a:spcBef>
                <a:spcPts val="0"/>
              </a:spcBef>
              <a:spcAft>
                <a:spcPts val="0"/>
              </a:spcAft>
              <a:buSzPts val="5200"/>
              <a:buFont typeface="Noto Serif SC"/>
              <a:buNone/>
              <a:defRPr sz="5200">
                <a:latin typeface="Noto Serif SC"/>
                <a:ea typeface="Noto Serif SC"/>
                <a:cs typeface="Noto Serif SC"/>
                <a:sym typeface="Noto Serif SC"/>
              </a:defRPr>
            </a:lvl5pPr>
            <a:lvl6pPr lvl="5" algn="ctr">
              <a:spcBef>
                <a:spcPts val="0"/>
              </a:spcBef>
              <a:spcAft>
                <a:spcPts val="0"/>
              </a:spcAft>
              <a:buSzPts val="5200"/>
              <a:buFont typeface="Noto Serif SC"/>
              <a:buNone/>
              <a:defRPr sz="5200">
                <a:latin typeface="Noto Serif SC"/>
                <a:ea typeface="Noto Serif SC"/>
                <a:cs typeface="Noto Serif SC"/>
                <a:sym typeface="Noto Serif SC"/>
              </a:defRPr>
            </a:lvl6pPr>
            <a:lvl7pPr lvl="6" algn="ctr">
              <a:spcBef>
                <a:spcPts val="0"/>
              </a:spcBef>
              <a:spcAft>
                <a:spcPts val="0"/>
              </a:spcAft>
              <a:buSzPts val="5200"/>
              <a:buFont typeface="Noto Serif SC"/>
              <a:buNone/>
              <a:defRPr sz="5200">
                <a:latin typeface="Noto Serif SC"/>
                <a:ea typeface="Noto Serif SC"/>
                <a:cs typeface="Noto Serif SC"/>
                <a:sym typeface="Noto Serif SC"/>
              </a:defRPr>
            </a:lvl7pPr>
            <a:lvl8pPr lvl="7" algn="ctr">
              <a:spcBef>
                <a:spcPts val="0"/>
              </a:spcBef>
              <a:spcAft>
                <a:spcPts val="0"/>
              </a:spcAft>
              <a:buSzPts val="5200"/>
              <a:buFont typeface="Noto Serif SC"/>
              <a:buNone/>
              <a:defRPr sz="5200">
                <a:latin typeface="Noto Serif SC"/>
                <a:ea typeface="Noto Serif SC"/>
                <a:cs typeface="Noto Serif SC"/>
                <a:sym typeface="Noto Serif SC"/>
              </a:defRPr>
            </a:lvl8pPr>
            <a:lvl9pPr lvl="8" algn="ctr">
              <a:spcBef>
                <a:spcPts val="0"/>
              </a:spcBef>
              <a:spcAft>
                <a:spcPts val="0"/>
              </a:spcAft>
              <a:buSzPts val="5200"/>
              <a:buFont typeface="Noto Serif SC"/>
              <a:buNone/>
              <a:defRPr sz="5200">
                <a:latin typeface="Noto Serif SC"/>
                <a:ea typeface="Noto Serif SC"/>
                <a:cs typeface="Noto Serif SC"/>
                <a:sym typeface="Noto Serif SC"/>
              </a:defRPr>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accent2"/>
              </a:buClr>
              <a:buSzPts val="2200"/>
              <a:buFont typeface="Noto Sans SC"/>
              <a:buNone/>
              <a:defRPr b="1" sz="2200">
                <a:solidFill>
                  <a:schemeClr val="accent2"/>
                </a:solidFill>
                <a:latin typeface="Noto Sans SC"/>
                <a:ea typeface="Noto Sans SC"/>
                <a:cs typeface="Noto Sans SC"/>
                <a:sym typeface="Noto Sans SC"/>
              </a:defRPr>
            </a:lvl1pPr>
            <a:lvl2pPr lvl="1"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2pPr>
            <a:lvl3pPr lvl="2"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3pPr>
            <a:lvl4pPr lvl="3"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4pPr>
            <a:lvl5pPr lvl="4"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5pPr>
            <a:lvl6pPr lvl="5"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6pPr>
            <a:lvl7pPr lvl="6"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7pPr>
            <a:lvl8pPr lvl="7"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8pPr>
            <a:lvl9pPr lvl="8"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Noto Sans SC"/>
              <a:buNone/>
              <a:defRPr b="1" sz="1600">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Font typeface="Noto Serif SC"/>
              <a:buNone/>
              <a:defRPr>
                <a:latin typeface="Noto Serif SC"/>
                <a:ea typeface="Noto Serif SC"/>
                <a:cs typeface="Noto Serif SC"/>
                <a:sym typeface="Noto Serif SC"/>
              </a:defRPr>
            </a:lvl2pPr>
            <a:lvl3pPr lvl="2" rtl="0">
              <a:spcBef>
                <a:spcPts val="0"/>
              </a:spcBef>
              <a:spcAft>
                <a:spcPts val="0"/>
              </a:spcAft>
              <a:buSzPts val="2800"/>
              <a:buFont typeface="Noto Serif SC"/>
              <a:buNone/>
              <a:defRPr>
                <a:latin typeface="Noto Serif SC"/>
                <a:ea typeface="Noto Serif SC"/>
                <a:cs typeface="Noto Serif SC"/>
                <a:sym typeface="Noto Serif SC"/>
              </a:defRPr>
            </a:lvl3pPr>
            <a:lvl4pPr lvl="3" rtl="0">
              <a:spcBef>
                <a:spcPts val="0"/>
              </a:spcBef>
              <a:spcAft>
                <a:spcPts val="0"/>
              </a:spcAft>
              <a:buSzPts val="2800"/>
              <a:buFont typeface="Noto Serif SC"/>
              <a:buNone/>
              <a:defRPr>
                <a:latin typeface="Noto Serif SC"/>
                <a:ea typeface="Noto Serif SC"/>
                <a:cs typeface="Noto Serif SC"/>
                <a:sym typeface="Noto Serif SC"/>
              </a:defRPr>
            </a:lvl4pPr>
            <a:lvl5pPr lvl="4" rtl="0">
              <a:spcBef>
                <a:spcPts val="0"/>
              </a:spcBef>
              <a:spcAft>
                <a:spcPts val="0"/>
              </a:spcAft>
              <a:buSzPts val="2800"/>
              <a:buFont typeface="Noto Serif SC"/>
              <a:buNone/>
              <a:defRPr>
                <a:latin typeface="Noto Serif SC"/>
                <a:ea typeface="Noto Serif SC"/>
                <a:cs typeface="Noto Serif SC"/>
                <a:sym typeface="Noto Serif SC"/>
              </a:defRPr>
            </a:lvl5pPr>
            <a:lvl6pPr lvl="5" rtl="0">
              <a:spcBef>
                <a:spcPts val="0"/>
              </a:spcBef>
              <a:spcAft>
                <a:spcPts val="0"/>
              </a:spcAft>
              <a:buSzPts val="2800"/>
              <a:buFont typeface="Noto Serif SC"/>
              <a:buNone/>
              <a:defRPr>
                <a:latin typeface="Noto Serif SC"/>
                <a:ea typeface="Noto Serif SC"/>
                <a:cs typeface="Noto Serif SC"/>
                <a:sym typeface="Noto Serif SC"/>
              </a:defRPr>
            </a:lvl6pPr>
            <a:lvl7pPr lvl="6" rtl="0">
              <a:spcBef>
                <a:spcPts val="0"/>
              </a:spcBef>
              <a:spcAft>
                <a:spcPts val="0"/>
              </a:spcAft>
              <a:buSzPts val="2800"/>
              <a:buFont typeface="Noto Serif SC"/>
              <a:buNone/>
              <a:defRPr>
                <a:latin typeface="Noto Serif SC"/>
                <a:ea typeface="Noto Serif SC"/>
                <a:cs typeface="Noto Serif SC"/>
                <a:sym typeface="Noto Serif SC"/>
              </a:defRPr>
            </a:lvl7pPr>
            <a:lvl8pPr lvl="7" rtl="0">
              <a:spcBef>
                <a:spcPts val="0"/>
              </a:spcBef>
              <a:spcAft>
                <a:spcPts val="0"/>
              </a:spcAft>
              <a:buSzPts val="2800"/>
              <a:buFont typeface="Noto Serif SC"/>
              <a:buNone/>
              <a:defRPr>
                <a:latin typeface="Noto Serif SC"/>
                <a:ea typeface="Noto Serif SC"/>
                <a:cs typeface="Noto Serif SC"/>
                <a:sym typeface="Noto Serif SC"/>
              </a:defRPr>
            </a:lvl8pPr>
            <a:lvl9pPr lvl="8" rtl="0">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Font typeface="Noto Serif SC"/>
              <a:buNone/>
              <a:defRPr b="0" sz="3200">
                <a:latin typeface="Noto Serif SC"/>
                <a:ea typeface="Noto Serif SC"/>
                <a:cs typeface="Noto Serif SC"/>
                <a:sym typeface="Noto Serif SC"/>
              </a:defRPr>
            </a:lvl1pPr>
            <a:lvl2pPr lvl="1">
              <a:spcBef>
                <a:spcPts val="0"/>
              </a:spcBef>
              <a:spcAft>
                <a:spcPts val="0"/>
              </a:spcAft>
              <a:buSzPts val="4100"/>
              <a:buFont typeface="Noto Serif SC"/>
              <a:buNone/>
              <a:defRPr sz="4100">
                <a:latin typeface="Noto Serif SC"/>
                <a:ea typeface="Noto Serif SC"/>
                <a:cs typeface="Noto Serif SC"/>
                <a:sym typeface="Noto Serif SC"/>
              </a:defRPr>
            </a:lvl2pPr>
            <a:lvl3pPr lvl="2">
              <a:spcBef>
                <a:spcPts val="0"/>
              </a:spcBef>
              <a:spcAft>
                <a:spcPts val="0"/>
              </a:spcAft>
              <a:buSzPts val="4100"/>
              <a:buFont typeface="Noto Serif SC"/>
              <a:buNone/>
              <a:defRPr sz="4100">
                <a:latin typeface="Noto Serif SC"/>
                <a:ea typeface="Noto Serif SC"/>
                <a:cs typeface="Noto Serif SC"/>
                <a:sym typeface="Noto Serif SC"/>
              </a:defRPr>
            </a:lvl3pPr>
            <a:lvl4pPr lvl="3">
              <a:spcBef>
                <a:spcPts val="0"/>
              </a:spcBef>
              <a:spcAft>
                <a:spcPts val="0"/>
              </a:spcAft>
              <a:buSzPts val="4100"/>
              <a:buFont typeface="Noto Serif SC"/>
              <a:buNone/>
              <a:defRPr sz="4100">
                <a:latin typeface="Noto Serif SC"/>
                <a:ea typeface="Noto Serif SC"/>
                <a:cs typeface="Noto Serif SC"/>
                <a:sym typeface="Noto Serif SC"/>
              </a:defRPr>
            </a:lvl4pPr>
            <a:lvl5pPr lvl="4">
              <a:spcBef>
                <a:spcPts val="0"/>
              </a:spcBef>
              <a:spcAft>
                <a:spcPts val="0"/>
              </a:spcAft>
              <a:buSzPts val="4100"/>
              <a:buFont typeface="Noto Serif SC"/>
              <a:buNone/>
              <a:defRPr sz="4100">
                <a:latin typeface="Noto Serif SC"/>
                <a:ea typeface="Noto Serif SC"/>
                <a:cs typeface="Noto Serif SC"/>
                <a:sym typeface="Noto Serif SC"/>
              </a:defRPr>
            </a:lvl5pPr>
            <a:lvl6pPr lvl="5">
              <a:spcBef>
                <a:spcPts val="0"/>
              </a:spcBef>
              <a:spcAft>
                <a:spcPts val="0"/>
              </a:spcAft>
              <a:buSzPts val="4100"/>
              <a:buFont typeface="Noto Serif SC"/>
              <a:buNone/>
              <a:defRPr sz="4100">
                <a:latin typeface="Noto Serif SC"/>
                <a:ea typeface="Noto Serif SC"/>
                <a:cs typeface="Noto Serif SC"/>
                <a:sym typeface="Noto Serif SC"/>
              </a:defRPr>
            </a:lvl6pPr>
            <a:lvl7pPr lvl="6">
              <a:spcBef>
                <a:spcPts val="0"/>
              </a:spcBef>
              <a:spcAft>
                <a:spcPts val="0"/>
              </a:spcAft>
              <a:buSzPts val="4100"/>
              <a:buFont typeface="Noto Serif SC"/>
              <a:buNone/>
              <a:defRPr sz="4100">
                <a:latin typeface="Noto Serif SC"/>
                <a:ea typeface="Noto Serif SC"/>
                <a:cs typeface="Noto Serif SC"/>
                <a:sym typeface="Noto Serif SC"/>
              </a:defRPr>
            </a:lvl7pPr>
            <a:lvl8pPr lvl="7">
              <a:spcBef>
                <a:spcPts val="0"/>
              </a:spcBef>
              <a:spcAft>
                <a:spcPts val="0"/>
              </a:spcAft>
              <a:buSzPts val="4100"/>
              <a:buFont typeface="Noto Serif SC"/>
              <a:buNone/>
              <a:defRPr sz="4100">
                <a:latin typeface="Noto Serif SC"/>
                <a:ea typeface="Noto Serif SC"/>
                <a:cs typeface="Noto Serif SC"/>
                <a:sym typeface="Noto Serif SC"/>
              </a:defRPr>
            </a:lvl8pPr>
            <a:lvl9pPr lvl="8">
              <a:spcBef>
                <a:spcPts val="0"/>
              </a:spcBef>
              <a:spcAft>
                <a:spcPts val="0"/>
              </a:spcAft>
              <a:buSzPts val="4100"/>
              <a:buFont typeface="Noto Serif SC"/>
              <a:buNone/>
              <a:defRPr sz="4100">
                <a:latin typeface="Noto Serif SC"/>
                <a:ea typeface="Noto Serif SC"/>
                <a:cs typeface="Noto Serif SC"/>
                <a:sym typeface="Noto Serif SC"/>
              </a:defRPr>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rmAutofit/>
          </a:bodyPr>
          <a:lstStyle>
            <a:lvl1pPr indent="-368300" lvl="0" marL="457200">
              <a:spcBef>
                <a:spcPts val="0"/>
              </a:spcBef>
              <a:spcAft>
                <a:spcPts val="0"/>
              </a:spcAft>
              <a:buSzPts val="2200"/>
              <a:buFont typeface="Noto Sans SC"/>
              <a:buChar char="●"/>
              <a:defRPr b="1" sz="2200">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a:latin typeface="Noto Sans SC"/>
                <a:ea typeface="Noto Sans SC"/>
                <a:cs typeface="Noto Sans SC"/>
                <a:sym typeface="Noto Sans SC"/>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72" name="Shape 72"/>
        <p:cNvGrpSpPr/>
        <p:nvPr/>
      </p:nvGrpSpPr>
      <p:grpSpPr>
        <a:xfrm>
          <a:off x="0" y="0"/>
          <a:ext cx="0" cy="0"/>
          <a:chOff x="0" y="0"/>
          <a:chExt cx="0" cy="0"/>
        </a:xfrm>
      </p:grpSpPr>
      <p:sp>
        <p:nvSpPr>
          <p:cNvPr id="73" name="Google Shape;73;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 name="Google Shape;74;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75" name="Google Shape;75;p17"/>
          <p:cNvSpPr txBox="1"/>
          <p:nvPr>
            <p:ph idx="12" type="sldNum"/>
          </p:nvPr>
        </p:nvSpPr>
        <p:spPr>
          <a:xfrm>
            <a:off x="6457950" y="4767263"/>
            <a:ext cx="2057400" cy="273900"/>
          </a:xfrm>
          <a:prstGeom prst="rect">
            <a:avLst/>
          </a:prstGeom>
          <a:noFill/>
          <a:ln>
            <a:noFill/>
          </a:ln>
        </p:spPr>
        <p:txBody>
          <a:bodyPr anchorCtr="0" anchor="ctr" bIns="68575" lIns="68575" spcFirstLastPara="1" rIns="68575" wrap="square" tIns="68575">
            <a:normAutofit/>
          </a:bodyPr>
          <a:lstStyle>
            <a:lvl1pPr indent="0" lvl="0" marL="0" rtl="0" algn="r">
              <a:buClr>
                <a:srgbClr val="666666"/>
              </a:buClr>
              <a:buSzPts val="800"/>
              <a:buFont typeface="Open Sans"/>
              <a:buNone/>
              <a:defRPr/>
            </a:lvl1pPr>
            <a:lvl2pPr indent="0" lvl="1" marL="0" rtl="0" algn="r">
              <a:buClr>
                <a:srgbClr val="666666"/>
              </a:buClr>
              <a:buSzPts val="800"/>
              <a:buFont typeface="Open Sans"/>
              <a:buNone/>
              <a:defRPr/>
            </a:lvl2pPr>
            <a:lvl3pPr indent="0" lvl="2" marL="0" rtl="0" algn="r">
              <a:buClr>
                <a:srgbClr val="666666"/>
              </a:buClr>
              <a:buSzPts val="800"/>
              <a:buFont typeface="Open Sans"/>
              <a:buNone/>
              <a:defRPr/>
            </a:lvl3pPr>
            <a:lvl4pPr indent="0" lvl="3" marL="0" rtl="0" algn="r">
              <a:buClr>
                <a:srgbClr val="666666"/>
              </a:buClr>
              <a:buSzPts val="800"/>
              <a:buFont typeface="Open Sans"/>
              <a:buNone/>
              <a:defRPr/>
            </a:lvl4pPr>
            <a:lvl5pPr indent="0" lvl="4" marL="0" rtl="0" algn="r">
              <a:buClr>
                <a:srgbClr val="666666"/>
              </a:buClr>
              <a:buSzPts val="800"/>
              <a:buFont typeface="Open Sans"/>
              <a:buNone/>
              <a:defRPr/>
            </a:lvl5pPr>
            <a:lvl6pPr indent="0" lvl="5" marL="0" rtl="0" algn="r">
              <a:buClr>
                <a:srgbClr val="666666"/>
              </a:buClr>
              <a:buSzPts val="800"/>
              <a:buFont typeface="Open Sans"/>
              <a:buNone/>
              <a:defRPr/>
            </a:lvl6pPr>
            <a:lvl7pPr indent="0" lvl="6" marL="0" rtl="0" algn="r">
              <a:buClr>
                <a:srgbClr val="666666"/>
              </a:buClr>
              <a:buSzPts val="800"/>
              <a:buFont typeface="Open Sans"/>
              <a:buNone/>
              <a:defRPr/>
            </a:lvl7pPr>
            <a:lvl8pPr indent="0" lvl="7" marL="0" rtl="0" algn="r">
              <a:buClr>
                <a:srgbClr val="666666"/>
              </a:buClr>
              <a:buSzPts val="800"/>
              <a:buFont typeface="Open Sans"/>
              <a:buNone/>
              <a:defRPr/>
            </a:lvl8pPr>
            <a:lvl9pPr indent="0" lvl="8" marL="0" rtl="0" algn="r">
              <a:buClr>
                <a:srgbClr val="666666"/>
              </a:buClr>
              <a:buSzPts val="800"/>
              <a:buFont typeface="Open Sans"/>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3200"/>
              <a:buFont typeface="Noto Serif SC"/>
              <a:buNone/>
              <a:defRPr b="0" sz="3200">
                <a:solidFill>
                  <a:schemeClr val="lt2"/>
                </a:solidFill>
                <a:latin typeface="Noto Serif SC"/>
                <a:ea typeface="Noto Serif SC"/>
                <a:cs typeface="Noto Serif SC"/>
                <a:sym typeface="Noto Serif SC"/>
              </a:defRPr>
            </a:lvl1pPr>
            <a:lvl2pPr lvl="1" rtl="0" algn="ctr">
              <a:spcBef>
                <a:spcPts val="0"/>
              </a:spcBef>
              <a:spcAft>
                <a:spcPts val="0"/>
              </a:spcAft>
              <a:buSzPts val="5200"/>
              <a:buFont typeface="Noto Serif SC"/>
              <a:buNone/>
              <a:defRPr sz="5200">
                <a:latin typeface="Noto Serif SC"/>
                <a:ea typeface="Noto Serif SC"/>
                <a:cs typeface="Noto Serif SC"/>
                <a:sym typeface="Noto Serif SC"/>
              </a:defRPr>
            </a:lvl2pPr>
            <a:lvl3pPr lvl="2" rtl="0" algn="ctr">
              <a:spcBef>
                <a:spcPts val="0"/>
              </a:spcBef>
              <a:spcAft>
                <a:spcPts val="0"/>
              </a:spcAft>
              <a:buSzPts val="5200"/>
              <a:buFont typeface="Noto Serif SC"/>
              <a:buNone/>
              <a:defRPr sz="5200">
                <a:latin typeface="Noto Serif SC"/>
                <a:ea typeface="Noto Serif SC"/>
                <a:cs typeface="Noto Serif SC"/>
                <a:sym typeface="Noto Serif SC"/>
              </a:defRPr>
            </a:lvl3pPr>
            <a:lvl4pPr lvl="3" rtl="0" algn="ctr">
              <a:spcBef>
                <a:spcPts val="0"/>
              </a:spcBef>
              <a:spcAft>
                <a:spcPts val="0"/>
              </a:spcAft>
              <a:buSzPts val="5200"/>
              <a:buFont typeface="Noto Serif SC"/>
              <a:buNone/>
              <a:defRPr sz="5200">
                <a:latin typeface="Noto Serif SC"/>
                <a:ea typeface="Noto Serif SC"/>
                <a:cs typeface="Noto Serif SC"/>
                <a:sym typeface="Noto Serif SC"/>
              </a:defRPr>
            </a:lvl4pPr>
            <a:lvl5pPr lvl="4" rtl="0" algn="ctr">
              <a:spcBef>
                <a:spcPts val="0"/>
              </a:spcBef>
              <a:spcAft>
                <a:spcPts val="0"/>
              </a:spcAft>
              <a:buSzPts val="5200"/>
              <a:buFont typeface="Noto Serif SC"/>
              <a:buNone/>
              <a:defRPr sz="5200">
                <a:latin typeface="Noto Serif SC"/>
                <a:ea typeface="Noto Serif SC"/>
                <a:cs typeface="Noto Serif SC"/>
                <a:sym typeface="Noto Serif SC"/>
              </a:defRPr>
            </a:lvl5pPr>
            <a:lvl6pPr lvl="5" rtl="0" algn="ctr">
              <a:spcBef>
                <a:spcPts val="0"/>
              </a:spcBef>
              <a:spcAft>
                <a:spcPts val="0"/>
              </a:spcAft>
              <a:buSzPts val="5200"/>
              <a:buFont typeface="Noto Serif SC"/>
              <a:buNone/>
              <a:defRPr sz="5200">
                <a:latin typeface="Noto Serif SC"/>
                <a:ea typeface="Noto Serif SC"/>
                <a:cs typeface="Noto Serif SC"/>
                <a:sym typeface="Noto Serif SC"/>
              </a:defRPr>
            </a:lvl6pPr>
            <a:lvl7pPr lvl="6" rtl="0" algn="ctr">
              <a:spcBef>
                <a:spcPts val="0"/>
              </a:spcBef>
              <a:spcAft>
                <a:spcPts val="0"/>
              </a:spcAft>
              <a:buSzPts val="5200"/>
              <a:buFont typeface="Noto Serif SC"/>
              <a:buNone/>
              <a:defRPr sz="5200">
                <a:latin typeface="Noto Serif SC"/>
                <a:ea typeface="Noto Serif SC"/>
                <a:cs typeface="Noto Serif SC"/>
                <a:sym typeface="Noto Serif SC"/>
              </a:defRPr>
            </a:lvl7pPr>
            <a:lvl8pPr lvl="7" rtl="0" algn="ctr">
              <a:spcBef>
                <a:spcPts val="0"/>
              </a:spcBef>
              <a:spcAft>
                <a:spcPts val="0"/>
              </a:spcAft>
              <a:buSzPts val="5200"/>
              <a:buFont typeface="Noto Serif SC"/>
              <a:buNone/>
              <a:defRPr sz="5200">
                <a:latin typeface="Noto Serif SC"/>
                <a:ea typeface="Noto Serif SC"/>
                <a:cs typeface="Noto Serif SC"/>
                <a:sym typeface="Noto Serif SC"/>
              </a:defRPr>
            </a:lvl8pPr>
            <a:lvl9pPr lvl="8" rtl="0" algn="ctr">
              <a:spcBef>
                <a:spcPts val="0"/>
              </a:spcBef>
              <a:spcAft>
                <a:spcPts val="0"/>
              </a:spcAft>
              <a:buSzPts val="5200"/>
              <a:buFont typeface="Noto Serif SC"/>
              <a:buNone/>
              <a:defRPr sz="5200">
                <a:latin typeface="Noto Serif SC"/>
                <a:ea typeface="Noto Serif SC"/>
                <a:cs typeface="Noto Serif SC"/>
                <a:sym typeface="Noto Serif SC"/>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Regular"/>
                <a:ea typeface="Inter-Regular"/>
                <a:cs typeface="Inter-Regular"/>
                <a:sym typeface="Inter-Regular"/>
              </a:defRPr>
            </a:lvl1pPr>
            <a:lvl2pPr lvl="1" rtl="0" algn="r">
              <a:buNone/>
              <a:defRPr sz="800">
                <a:solidFill>
                  <a:srgbClr val="999999"/>
                </a:solidFill>
                <a:latin typeface="Inter-Regular"/>
                <a:ea typeface="Inter-Regular"/>
                <a:cs typeface="Inter-Regular"/>
                <a:sym typeface="Inter-Regular"/>
              </a:defRPr>
            </a:lvl2pPr>
            <a:lvl3pPr lvl="2" rtl="0" algn="r">
              <a:buNone/>
              <a:defRPr sz="800">
                <a:solidFill>
                  <a:srgbClr val="999999"/>
                </a:solidFill>
                <a:latin typeface="Inter-Regular"/>
                <a:ea typeface="Inter-Regular"/>
                <a:cs typeface="Inter-Regular"/>
                <a:sym typeface="Inter-Regular"/>
              </a:defRPr>
            </a:lvl3pPr>
            <a:lvl4pPr lvl="3" rtl="0" algn="r">
              <a:buNone/>
              <a:defRPr sz="800">
                <a:solidFill>
                  <a:srgbClr val="999999"/>
                </a:solidFill>
                <a:latin typeface="Inter-Regular"/>
                <a:ea typeface="Inter-Regular"/>
                <a:cs typeface="Inter-Regular"/>
                <a:sym typeface="Inter-Regular"/>
              </a:defRPr>
            </a:lvl4pPr>
            <a:lvl5pPr lvl="4" rtl="0" algn="r">
              <a:buNone/>
              <a:defRPr sz="800">
                <a:solidFill>
                  <a:srgbClr val="999999"/>
                </a:solidFill>
                <a:latin typeface="Inter-Regular"/>
                <a:ea typeface="Inter-Regular"/>
                <a:cs typeface="Inter-Regular"/>
                <a:sym typeface="Inter-Regular"/>
              </a:defRPr>
            </a:lvl5pPr>
            <a:lvl6pPr lvl="5" rtl="0" algn="r">
              <a:buNone/>
              <a:defRPr sz="800">
                <a:solidFill>
                  <a:srgbClr val="999999"/>
                </a:solidFill>
                <a:latin typeface="Inter-Regular"/>
                <a:ea typeface="Inter-Regular"/>
                <a:cs typeface="Inter-Regular"/>
                <a:sym typeface="Inter-Regular"/>
              </a:defRPr>
            </a:lvl6pPr>
            <a:lvl7pPr lvl="6" rtl="0" algn="r">
              <a:buNone/>
              <a:defRPr sz="800">
                <a:solidFill>
                  <a:srgbClr val="999999"/>
                </a:solidFill>
                <a:latin typeface="Inter-Regular"/>
                <a:ea typeface="Inter-Regular"/>
                <a:cs typeface="Inter-Regular"/>
                <a:sym typeface="Inter-Regular"/>
              </a:defRPr>
            </a:lvl7pPr>
            <a:lvl8pPr lvl="7" rtl="0" algn="r">
              <a:buNone/>
              <a:defRPr sz="800">
                <a:solidFill>
                  <a:srgbClr val="999999"/>
                </a:solidFill>
                <a:latin typeface="Inter-Regular"/>
                <a:ea typeface="Inter-Regular"/>
                <a:cs typeface="Inter-Regular"/>
                <a:sym typeface="Inter-Regular"/>
              </a:defRPr>
            </a:lvl8pPr>
            <a:lvl9pPr lvl="8" rtl="0" algn="r">
              <a:buNone/>
              <a:defRPr sz="800">
                <a:solidFill>
                  <a:srgbClr val="999999"/>
                </a:solidFill>
                <a:latin typeface="Inter-Regular"/>
                <a:ea typeface="Inter-Regular"/>
                <a:cs typeface="Inter-Regular"/>
                <a:sym typeface="Inter-Regular"/>
              </a:defRPr>
            </a:lvl9pPr>
          </a:lstStyle>
          <a:p>
            <a:pPr indent="0" lvl="0" marL="0" rtl="0" algn="r">
              <a:spcBef>
                <a:spcPts val="0"/>
              </a:spcBef>
              <a:spcAft>
                <a:spcPts val="0"/>
              </a:spcAft>
              <a:buNone/>
            </a:pPr>
            <a:fld id="{00000000-1234-1234-1234-123412341234}" type="slidenum">
              <a:rPr lang="zh-C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39846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Font typeface="Noto Serif SC"/>
              <a:buNone/>
              <a:defRPr b="0" sz="3200">
                <a:solidFill>
                  <a:srgbClr val="000000"/>
                </a:solidFill>
                <a:latin typeface="Noto Serif SC"/>
                <a:ea typeface="Noto Serif SC"/>
                <a:cs typeface="Noto Serif SC"/>
                <a:sym typeface="Noto Serif SC"/>
              </a:defRPr>
            </a:lvl1pPr>
            <a:lvl2pPr lvl="1" rtl="0" algn="ctr">
              <a:spcBef>
                <a:spcPts val="0"/>
              </a:spcBef>
              <a:spcAft>
                <a:spcPts val="0"/>
              </a:spcAft>
              <a:buSzPts val="3200"/>
              <a:buFont typeface="Noto Serif SC"/>
              <a:buNone/>
              <a:defRPr sz="3200">
                <a:latin typeface="Noto Serif SC"/>
                <a:ea typeface="Noto Serif SC"/>
                <a:cs typeface="Noto Serif SC"/>
                <a:sym typeface="Noto Serif SC"/>
              </a:defRPr>
            </a:lvl2pPr>
            <a:lvl3pPr lvl="2" rtl="0" algn="ctr">
              <a:spcBef>
                <a:spcPts val="0"/>
              </a:spcBef>
              <a:spcAft>
                <a:spcPts val="0"/>
              </a:spcAft>
              <a:buSzPts val="3200"/>
              <a:buFont typeface="Noto Serif SC"/>
              <a:buNone/>
              <a:defRPr sz="3200">
                <a:latin typeface="Noto Serif SC"/>
                <a:ea typeface="Noto Serif SC"/>
                <a:cs typeface="Noto Serif SC"/>
                <a:sym typeface="Noto Serif SC"/>
              </a:defRPr>
            </a:lvl3pPr>
            <a:lvl4pPr lvl="3" rtl="0" algn="ctr">
              <a:spcBef>
                <a:spcPts val="0"/>
              </a:spcBef>
              <a:spcAft>
                <a:spcPts val="0"/>
              </a:spcAft>
              <a:buSzPts val="3200"/>
              <a:buFont typeface="Noto Serif SC"/>
              <a:buNone/>
              <a:defRPr sz="3200">
                <a:latin typeface="Noto Serif SC"/>
                <a:ea typeface="Noto Serif SC"/>
                <a:cs typeface="Noto Serif SC"/>
                <a:sym typeface="Noto Serif SC"/>
              </a:defRPr>
            </a:lvl4pPr>
            <a:lvl5pPr lvl="4" rtl="0" algn="ctr">
              <a:spcBef>
                <a:spcPts val="0"/>
              </a:spcBef>
              <a:spcAft>
                <a:spcPts val="0"/>
              </a:spcAft>
              <a:buSzPts val="3200"/>
              <a:buFont typeface="Noto Serif SC"/>
              <a:buNone/>
              <a:defRPr sz="3200">
                <a:latin typeface="Noto Serif SC"/>
                <a:ea typeface="Noto Serif SC"/>
                <a:cs typeface="Noto Serif SC"/>
                <a:sym typeface="Noto Serif SC"/>
              </a:defRPr>
            </a:lvl5pPr>
            <a:lvl6pPr lvl="5" rtl="0" algn="ctr">
              <a:spcBef>
                <a:spcPts val="0"/>
              </a:spcBef>
              <a:spcAft>
                <a:spcPts val="0"/>
              </a:spcAft>
              <a:buSzPts val="3200"/>
              <a:buFont typeface="Noto Serif SC"/>
              <a:buNone/>
              <a:defRPr sz="3200">
                <a:latin typeface="Noto Serif SC"/>
                <a:ea typeface="Noto Serif SC"/>
                <a:cs typeface="Noto Serif SC"/>
                <a:sym typeface="Noto Serif SC"/>
              </a:defRPr>
            </a:lvl6pPr>
            <a:lvl7pPr lvl="6" rtl="0" algn="ctr">
              <a:spcBef>
                <a:spcPts val="0"/>
              </a:spcBef>
              <a:spcAft>
                <a:spcPts val="0"/>
              </a:spcAft>
              <a:buSzPts val="3200"/>
              <a:buFont typeface="Noto Serif SC"/>
              <a:buNone/>
              <a:defRPr sz="3200">
                <a:latin typeface="Noto Serif SC"/>
                <a:ea typeface="Noto Serif SC"/>
                <a:cs typeface="Noto Serif SC"/>
                <a:sym typeface="Noto Serif SC"/>
              </a:defRPr>
            </a:lvl7pPr>
            <a:lvl8pPr lvl="7" rtl="0" algn="ctr">
              <a:spcBef>
                <a:spcPts val="0"/>
              </a:spcBef>
              <a:spcAft>
                <a:spcPts val="0"/>
              </a:spcAft>
              <a:buSzPts val="3200"/>
              <a:buFont typeface="Noto Serif SC"/>
              <a:buNone/>
              <a:defRPr sz="3200">
                <a:latin typeface="Noto Serif SC"/>
                <a:ea typeface="Noto Serif SC"/>
                <a:cs typeface="Noto Serif SC"/>
                <a:sym typeface="Noto Serif SC"/>
              </a:defRPr>
            </a:lvl8pPr>
            <a:lvl9pPr lvl="8" rtl="0" algn="ctr">
              <a:spcBef>
                <a:spcPts val="0"/>
              </a:spcBef>
              <a:spcAft>
                <a:spcPts val="0"/>
              </a:spcAft>
              <a:buSzPts val="3200"/>
              <a:buFont typeface="Noto Serif SC"/>
              <a:buNone/>
              <a:defRPr sz="3200">
                <a:latin typeface="Noto Serif SC"/>
                <a:ea typeface="Noto Serif SC"/>
                <a:cs typeface="Noto Serif SC"/>
                <a:sym typeface="Noto Serif SC"/>
              </a:defRPr>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rgbClr val="000000"/>
              </a:buClr>
              <a:buSzPts val="2000"/>
              <a:buFont typeface="Noto Sans SC"/>
              <a:buNone/>
              <a:defRPr b="1" sz="2000">
                <a:solidFill>
                  <a:srgbClr val="000000"/>
                </a:solidFill>
                <a:latin typeface="Noto Sans SC"/>
                <a:ea typeface="Noto Sans SC"/>
                <a:cs typeface="Noto Sans SC"/>
                <a:sym typeface="Noto Sans SC"/>
              </a:defRPr>
            </a:lvl1pPr>
            <a:lvl2pPr lvl="1"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2pPr>
            <a:lvl3pPr lvl="2"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3pPr>
            <a:lvl4pPr lvl="3"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4pPr>
            <a:lvl5pPr lvl="4"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5pPr>
            <a:lvl6pPr lvl="5"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6pPr>
            <a:lvl7pPr lvl="6"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7pPr>
            <a:lvl8pPr lvl="7"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8pPr>
            <a:lvl9pPr lvl="8"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39867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Font typeface="Noto Serif SC"/>
              <a:buNone/>
              <a:defRPr b="0" sz="3200">
                <a:solidFill>
                  <a:srgbClr val="000000"/>
                </a:solidFill>
                <a:latin typeface="Noto Serif SC"/>
                <a:ea typeface="Noto Serif SC"/>
                <a:cs typeface="Noto Serif SC"/>
                <a:sym typeface="Noto Serif SC"/>
              </a:defRPr>
            </a:lvl1pPr>
            <a:lvl2pPr lvl="1" rtl="0" algn="ctr">
              <a:spcBef>
                <a:spcPts val="0"/>
              </a:spcBef>
              <a:spcAft>
                <a:spcPts val="0"/>
              </a:spcAft>
              <a:buSzPts val="3200"/>
              <a:buFont typeface="Noto Serif SC"/>
              <a:buNone/>
              <a:defRPr sz="3200">
                <a:latin typeface="Noto Serif SC"/>
                <a:ea typeface="Noto Serif SC"/>
                <a:cs typeface="Noto Serif SC"/>
                <a:sym typeface="Noto Serif SC"/>
              </a:defRPr>
            </a:lvl2pPr>
            <a:lvl3pPr lvl="2" rtl="0" algn="ctr">
              <a:spcBef>
                <a:spcPts val="0"/>
              </a:spcBef>
              <a:spcAft>
                <a:spcPts val="0"/>
              </a:spcAft>
              <a:buSzPts val="3200"/>
              <a:buFont typeface="Noto Serif SC"/>
              <a:buNone/>
              <a:defRPr sz="3200">
                <a:latin typeface="Noto Serif SC"/>
                <a:ea typeface="Noto Serif SC"/>
                <a:cs typeface="Noto Serif SC"/>
                <a:sym typeface="Noto Serif SC"/>
              </a:defRPr>
            </a:lvl3pPr>
            <a:lvl4pPr lvl="3" rtl="0" algn="ctr">
              <a:spcBef>
                <a:spcPts val="0"/>
              </a:spcBef>
              <a:spcAft>
                <a:spcPts val="0"/>
              </a:spcAft>
              <a:buSzPts val="3200"/>
              <a:buFont typeface="Noto Serif SC"/>
              <a:buNone/>
              <a:defRPr sz="3200">
                <a:latin typeface="Noto Serif SC"/>
                <a:ea typeface="Noto Serif SC"/>
                <a:cs typeface="Noto Serif SC"/>
                <a:sym typeface="Noto Serif SC"/>
              </a:defRPr>
            </a:lvl4pPr>
            <a:lvl5pPr lvl="4" rtl="0" algn="ctr">
              <a:spcBef>
                <a:spcPts val="0"/>
              </a:spcBef>
              <a:spcAft>
                <a:spcPts val="0"/>
              </a:spcAft>
              <a:buSzPts val="3200"/>
              <a:buFont typeface="Noto Serif SC"/>
              <a:buNone/>
              <a:defRPr sz="3200">
                <a:latin typeface="Noto Serif SC"/>
                <a:ea typeface="Noto Serif SC"/>
                <a:cs typeface="Noto Serif SC"/>
                <a:sym typeface="Noto Serif SC"/>
              </a:defRPr>
            </a:lvl5pPr>
            <a:lvl6pPr lvl="5" rtl="0" algn="ctr">
              <a:spcBef>
                <a:spcPts val="0"/>
              </a:spcBef>
              <a:spcAft>
                <a:spcPts val="0"/>
              </a:spcAft>
              <a:buSzPts val="3200"/>
              <a:buFont typeface="Noto Serif SC"/>
              <a:buNone/>
              <a:defRPr sz="3200">
                <a:latin typeface="Noto Serif SC"/>
                <a:ea typeface="Noto Serif SC"/>
                <a:cs typeface="Noto Serif SC"/>
                <a:sym typeface="Noto Serif SC"/>
              </a:defRPr>
            </a:lvl6pPr>
            <a:lvl7pPr lvl="6" rtl="0" algn="ctr">
              <a:spcBef>
                <a:spcPts val="0"/>
              </a:spcBef>
              <a:spcAft>
                <a:spcPts val="0"/>
              </a:spcAft>
              <a:buSzPts val="3200"/>
              <a:buFont typeface="Noto Serif SC"/>
              <a:buNone/>
              <a:defRPr sz="3200">
                <a:latin typeface="Noto Serif SC"/>
                <a:ea typeface="Noto Serif SC"/>
                <a:cs typeface="Noto Serif SC"/>
                <a:sym typeface="Noto Serif SC"/>
              </a:defRPr>
            </a:lvl7pPr>
            <a:lvl8pPr lvl="7" rtl="0" algn="ctr">
              <a:spcBef>
                <a:spcPts val="0"/>
              </a:spcBef>
              <a:spcAft>
                <a:spcPts val="0"/>
              </a:spcAft>
              <a:buSzPts val="3200"/>
              <a:buFont typeface="Noto Serif SC"/>
              <a:buNone/>
              <a:defRPr sz="3200">
                <a:latin typeface="Noto Serif SC"/>
                <a:ea typeface="Noto Serif SC"/>
                <a:cs typeface="Noto Serif SC"/>
                <a:sym typeface="Noto Serif SC"/>
              </a:defRPr>
            </a:lvl8pPr>
            <a:lvl9pPr lvl="8" rtl="0" algn="ctr">
              <a:spcBef>
                <a:spcPts val="0"/>
              </a:spcBef>
              <a:spcAft>
                <a:spcPts val="0"/>
              </a:spcAft>
              <a:buSzPts val="3200"/>
              <a:buFont typeface="Noto Serif SC"/>
              <a:buNone/>
              <a:defRPr sz="3200">
                <a:latin typeface="Noto Serif SC"/>
                <a:ea typeface="Noto Serif SC"/>
                <a:cs typeface="Noto Serif SC"/>
                <a:sym typeface="Noto Serif SC"/>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Font typeface="Noto Serif SC"/>
              <a:buNone/>
              <a:defRPr b="0" sz="3600">
                <a:latin typeface="Noto Serif SC"/>
                <a:ea typeface="Noto Serif SC"/>
                <a:cs typeface="Noto Serif SC"/>
                <a:sym typeface="Noto Serif SC"/>
              </a:defRPr>
            </a:lvl1pPr>
            <a:lvl2pPr lvl="1" algn="ctr">
              <a:spcBef>
                <a:spcPts val="0"/>
              </a:spcBef>
              <a:spcAft>
                <a:spcPts val="0"/>
              </a:spcAft>
              <a:buSzPts val="3600"/>
              <a:buFont typeface="Noto Serif SC"/>
              <a:buNone/>
              <a:defRPr sz="3600">
                <a:latin typeface="Noto Serif SC"/>
                <a:ea typeface="Noto Serif SC"/>
                <a:cs typeface="Noto Serif SC"/>
                <a:sym typeface="Noto Serif SC"/>
              </a:defRPr>
            </a:lvl2pPr>
            <a:lvl3pPr lvl="2" algn="ctr">
              <a:spcBef>
                <a:spcPts val="0"/>
              </a:spcBef>
              <a:spcAft>
                <a:spcPts val="0"/>
              </a:spcAft>
              <a:buSzPts val="3600"/>
              <a:buFont typeface="Noto Serif SC"/>
              <a:buNone/>
              <a:defRPr sz="3600">
                <a:latin typeface="Noto Serif SC"/>
                <a:ea typeface="Noto Serif SC"/>
                <a:cs typeface="Noto Serif SC"/>
                <a:sym typeface="Noto Serif SC"/>
              </a:defRPr>
            </a:lvl3pPr>
            <a:lvl4pPr lvl="3" algn="ctr">
              <a:spcBef>
                <a:spcPts val="0"/>
              </a:spcBef>
              <a:spcAft>
                <a:spcPts val="0"/>
              </a:spcAft>
              <a:buSzPts val="3600"/>
              <a:buFont typeface="Noto Serif SC"/>
              <a:buNone/>
              <a:defRPr sz="3600">
                <a:latin typeface="Noto Serif SC"/>
                <a:ea typeface="Noto Serif SC"/>
                <a:cs typeface="Noto Serif SC"/>
                <a:sym typeface="Noto Serif SC"/>
              </a:defRPr>
            </a:lvl4pPr>
            <a:lvl5pPr lvl="4" algn="ctr">
              <a:spcBef>
                <a:spcPts val="0"/>
              </a:spcBef>
              <a:spcAft>
                <a:spcPts val="0"/>
              </a:spcAft>
              <a:buSzPts val="3600"/>
              <a:buFont typeface="Noto Serif SC"/>
              <a:buNone/>
              <a:defRPr sz="3600">
                <a:latin typeface="Noto Serif SC"/>
                <a:ea typeface="Noto Serif SC"/>
                <a:cs typeface="Noto Serif SC"/>
                <a:sym typeface="Noto Serif SC"/>
              </a:defRPr>
            </a:lvl5pPr>
            <a:lvl6pPr lvl="5" algn="ctr">
              <a:spcBef>
                <a:spcPts val="0"/>
              </a:spcBef>
              <a:spcAft>
                <a:spcPts val="0"/>
              </a:spcAft>
              <a:buSzPts val="3600"/>
              <a:buFont typeface="Noto Serif SC"/>
              <a:buNone/>
              <a:defRPr sz="3600">
                <a:latin typeface="Noto Serif SC"/>
                <a:ea typeface="Noto Serif SC"/>
                <a:cs typeface="Noto Serif SC"/>
                <a:sym typeface="Noto Serif SC"/>
              </a:defRPr>
            </a:lvl6pPr>
            <a:lvl7pPr lvl="6" algn="ctr">
              <a:spcBef>
                <a:spcPts val="0"/>
              </a:spcBef>
              <a:spcAft>
                <a:spcPts val="0"/>
              </a:spcAft>
              <a:buSzPts val="3600"/>
              <a:buFont typeface="Noto Serif SC"/>
              <a:buNone/>
              <a:defRPr sz="3600">
                <a:latin typeface="Noto Serif SC"/>
                <a:ea typeface="Noto Serif SC"/>
                <a:cs typeface="Noto Serif SC"/>
                <a:sym typeface="Noto Serif SC"/>
              </a:defRPr>
            </a:lvl7pPr>
            <a:lvl8pPr lvl="7" algn="ctr">
              <a:spcBef>
                <a:spcPts val="0"/>
              </a:spcBef>
              <a:spcAft>
                <a:spcPts val="0"/>
              </a:spcAft>
              <a:buSzPts val="3600"/>
              <a:buFont typeface="Noto Serif SC"/>
              <a:buNone/>
              <a:defRPr sz="3600">
                <a:latin typeface="Noto Serif SC"/>
                <a:ea typeface="Noto Serif SC"/>
                <a:cs typeface="Noto Serif SC"/>
                <a:sym typeface="Noto Serif SC"/>
              </a:defRPr>
            </a:lvl8pPr>
            <a:lvl9pPr lvl="8" algn="ctr">
              <a:spcBef>
                <a:spcPts val="0"/>
              </a:spcBef>
              <a:spcAft>
                <a:spcPts val="0"/>
              </a:spcAft>
              <a:buSzPts val="3600"/>
              <a:buFont typeface="Noto Serif SC"/>
              <a:buNone/>
              <a:defRPr sz="3600">
                <a:latin typeface="Noto Serif SC"/>
                <a:ea typeface="Noto Serif SC"/>
                <a:cs typeface="Noto Serif SC"/>
                <a:sym typeface="Noto Serif SC"/>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a:spcBef>
                <a:spcPts val="0"/>
              </a:spcBef>
              <a:spcAft>
                <a:spcPts val="0"/>
              </a:spcAft>
              <a:buSzPts val="1200"/>
              <a:buFont typeface="Noto Sans SC"/>
              <a:buNone/>
              <a:defRPr b="1">
                <a:latin typeface="Noto Sans SC"/>
                <a:ea typeface="Noto Sans SC"/>
                <a:cs typeface="Noto Sans SC"/>
                <a:sym typeface="Noto Sans SC"/>
              </a:defRPr>
            </a:lvl2pPr>
            <a:lvl3pPr lvl="2">
              <a:spcBef>
                <a:spcPts val="0"/>
              </a:spcBef>
              <a:spcAft>
                <a:spcPts val="0"/>
              </a:spcAft>
              <a:buSzPts val="1200"/>
              <a:buFont typeface="Noto Sans SC"/>
              <a:buNone/>
              <a:defRPr b="1">
                <a:latin typeface="Noto Sans SC"/>
                <a:ea typeface="Noto Sans SC"/>
                <a:cs typeface="Noto Sans SC"/>
                <a:sym typeface="Noto Sans SC"/>
              </a:defRPr>
            </a:lvl3pPr>
            <a:lvl4pPr lvl="3">
              <a:spcBef>
                <a:spcPts val="0"/>
              </a:spcBef>
              <a:spcAft>
                <a:spcPts val="0"/>
              </a:spcAft>
              <a:buSzPts val="1200"/>
              <a:buFont typeface="Noto Sans SC"/>
              <a:buNone/>
              <a:defRPr b="1">
                <a:latin typeface="Noto Sans SC"/>
                <a:ea typeface="Noto Sans SC"/>
                <a:cs typeface="Noto Sans SC"/>
                <a:sym typeface="Noto Sans SC"/>
              </a:defRPr>
            </a:lvl4pPr>
            <a:lvl5pPr lvl="4">
              <a:spcBef>
                <a:spcPts val="0"/>
              </a:spcBef>
              <a:spcAft>
                <a:spcPts val="0"/>
              </a:spcAft>
              <a:buSzPts val="1200"/>
              <a:buFont typeface="Noto Sans SC"/>
              <a:buNone/>
              <a:defRPr b="1">
                <a:latin typeface="Noto Sans SC"/>
                <a:ea typeface="Noto Sans SC"/>
                <a:cs typeface="Noto Sans SC"/>
                <a:sym typeface="Noto Sans SC"/>
              </a:defRPr>
            </a:lvl5pPr>
            <a:lvl6pPr lvl="5">
              <a:spcBef>
                <a:spcPts val="0"/>
              </a:spcBef>
              <a:spcAft>
                <a:spcPts val="0"/>
              </a:spcAft>
              <a:buSzPts val="1200"/>
              <a:buFont typeface="Noto Sans SC"/>
              <a:buNone/>
              <a:defRPr b="1">
                <a:latin typeface="Noto Sans SC"/>
                <a:ea typeface="Noto Sans SC"/>
                <a:cs typeface="Noto Sans SC"/>
                <a:sym typeface="Noto Sans SC"/>
              </a:defRPr>
            </a:lvl6pPr>
            <a:lvl7pPr lvl="6">
              <a:spcBef>
                <a:spcPts val="0"/>
              </a:spcBef>
              <a:spcAft>
                <a:spcPts val="0"/>
              </a:spcAft>
              <a:buSzPts val="1200"/>
              <a:buFont typeface="Noto Sans SC"/>
              <a:buNone/>
              <a:defRPr b="1">
                <a:latin typeface="Noto Sans SC"/>
                <a:ea typeface="Noto Sans SC"/>
                <a:cs typeface="Noto Sans SC"/>
                <a:sym typeface="Noto Sans SC"/>
              </a:defRPr>
            </a:lvl7pPr>
            <a:lvl8pPr lvl="7">
              <a:spcBef>
                <a:spcPts val="0"/>
              </a:spcBef>
              <a:spcAft>
                <a:spcPts val="0"/>
              </a:spcAft>
              <a:buSzPts val="1200"/>
              <a:buFont typeface="Noto Sans SC"/>
              <a:buNone/>
              <a:defRPr b="1">
                <a:latin typeface="Noto Sans SC"/>
                <a:ea typeface="Noto Sans SC"/>
                <a:cs typeface="Noto Sans SC"/>
                <a:sym typeface="Noto Sans SC"/>
              </a:defRPr>
            </a:lvl8pPr>
            <a:lvl9pPr lvl="8">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Font typeface="Noto Serif SC"/>
              <a:buNone/>
              <a:defRPr>
                <a:latin typeface="Noto Serif SC"/>
                <a:ea typeface="Noto Serif SC"/>
                <a:cs typeface="Noto Serif SC"/>
                <a:sym typeface="Noto Serif SC"/>
              </a:defRPr>
            </a:lvl2pPr>
            <a:lvl3pPr lvl="2" rtl="0">
              <a:spcBef>
                <a:spcPts val="0"/>
              </a:spcBef>
              <a:spcAft>
                <a:spcPts val="0"/>
              </a:spcAft>
              <a:buSzPts val="2800"/>
              <a:buFont typeface="Noto Serif SC"/>
              <a:buNone/>
              <a:defRPr>
                <a:latin typeface="Noto Serif SC"/>
                <a:ea typeface="Noto Serif SC"/>
                <a:cs typeface="Noto Serif SC"/>
                <a:sym typeface="Noto Serif SC"/>
              </a:defRPr>
            </a:lvl3pPr>
            <a:lvl4pPr lvl="3" rtl="0">
              <a:spcBef>
                <a:spcPts val="0"/>
              </a:spcBef>
              <a:spcAft>
                <a:spcPts val="0"/>
              </a:spcAft>
              <a:buSzPts val="2800"/>
              <a:buFont typeface="Noto Serif SC"/>
              <a:buNone/>
              <a:defRPr>
                <a:latin typeface="Noto Serif SC"/>
                <a:ea typeface="Noto Serif SC"/>
                <a:cs typeface="Noto Serif SC"/>
                <a:sym typeface="Noto Serif SC"/>
              </a:defRPr>
            </a:lvl4pPr>
            <a:lvl5pPr lvl="4" rtl="0">
              <a:spcBef>
                <a:spcPts val="0"/>
              </a:spcBef>
              <a:spcAft>
                <a:spcPts val="0"/>
              </a:spcAft>
              <a:buSzPts val="2800"/>
              <a:buFont typeface="Noto Serif SC"/>
              <a:buNone/>
              <a:defRPr>
                <a:latin typeface="Noto Serif SC"/>
                <a:ea typeface="Noto Serif SC"/>
                <a:cs typeface="Noto Serif SC"/>
                <a:sym typeface="Noto Serif SC"/>
              </a:defRPr>
            </a:lvl5pPr>
            <a:lvl6pPr lvl="5" rtl="0">
              <a:spcBef>
                <a:spcPts val="0"/>
              </a:spcBef>
              <a:spcAft>
                <a:spcPts val="0"/>
              </a:spcAft>
              <a:buSzPts val="2800"/>
              <a:buFont typeface="Noto Serif SC"/>
              <a:buNone/>
              <a:defRPr>
                <a:latin typeface="Noto Serif SC"/>
                <a:ea typeface="Noto Serif SC"/>
                <a:cs typeface="Noto Serif SC"/>
                <a:sym typeface="Noto Serif SC"/>
              </a:defRPr>
            </a:lvl6pPr>
            <a:lvl7pPr lvl="6" rtl="0">
              <a:spcBef>
                <a:spcPts val="0"/>
              </a:spcBef>
              <a:spcAft>
                <a:spcPts val="0"/>
              </a:spcAft>
              <a:buSzPts val="2800"/>
              <a:buFont typeface="Noto Serif SC"/>
              <a:buNone/>
              <a:defRPr>
                <a:latin typeface="Noto Serif SC"/>
                <a:ea typeface="Noto Serif SC"/>
                <a:cs typeface="Noto Serif SC"/>
                <a:sym typeface="Noto Serif SC"/>
              </a:defRPr>
            </a:lvl7pPr>
            <a:lvl8pPr lvl="7" rtl="0">
              <a:spcBef>
                <a:spcPts val="0"/>
              </a:spcBef>
              <a:spcAft>
                <a:spcPts val="0"/>
              </a:spcAft>
              <a:buSzPts val="2800"/>
              <a:buFont typeface="Noto Serif SC"/>
              <a:buNone/>
              <a:defRPr>
                <a:latin typeface="Noto Serif SC"/>
                <a:ea typeface="Noto Serif SC"/>
                <a:cs typeface="Noto Serif SC"/>
                <a:sym typeface="Noto Serif SC"/>
              </a:defRPr>
            </a:lvl8pPr>
            <a:lvl9pPr lvl="8" rtl="0">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Font typeface="Noto Sans SC"/>
              <a:buChar char="●"/>
              <a:defRPr>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rm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Regular"/>
                <a:ea typeface="Inter-Regular"/>
                <a:cs typeface="Inter-Regular"/>
                <a:sym typeface="Inter-Regular"/>
              </a:defRPr>
            </a:lvl1pPr>
            <a:lvl2pPr lvl="1" rtl="0" algn="r">
              <a:buNone/>
              <a:defRPr sz="800">
                <a:solidFill>
                  <a:srgbClr val="999999"/>
                </a:solidFill>
                <a:latin typeface="Inter-Regular"/>
                <a:ea typeface="Inter-Regular"/>
                <a:cs typeface="Inter-Regular"/>
                <a:sym typeface="Inter-Regular"/>
              </a:defRPr>
            </a:lvl2pPr>
            <a:lvl3pPr lvl="2" rtl="0" algn="r">
              <a:buNone/>
              <a:defRPr sz="800">
                <a:solidFill>
                  <a:srgbClr val="999999"/>
                </a:solidFill>
                <a:latin typeface="Inter-Regular"/>
                <a:ea typeface="Inter-Regular"/>
                <a:cs typeface="Inter-Regular"/>
                <a:sym typeface="Inter-Regular"/>
              </a:defRPr>
            </a:lvl3pPr>
            <a:lvl4pPr lvl="3" rtl="0" algn="r">
              <a:buNone/>
              <a:defRPr sz="800">
                <a:solidFill>
                  <a:srgbClr val="999999"/>
                </a:solidFill>
                <a:latin typeface="Inter-Regular"/>
                <a:ea typeface="Inter-Regular"/>
                <a:cs typeface="Inter-Regular"/>
                <a:sym typeface="Inter-Regular"/>
              </a:defRPr>
            </a:lvl4pPr>
            <a:lvl5pPr lvl="4" rtl="0" algn="r">
              <a:buNone/>
              <a:defRPr sz="800">
                <a:solidFill>
                  <a:srgbClr val="999999"/>
                </a:solidFill>
                <a:latin typeface="Inter-Regular"/>
                <a:ea typeface="Inter-Regular"/>
                <a:cs typeface="Inter-Regular"/>
                <a:sym typeface="Inter-Regular"/>
              </a:defRPr>
            </a:lvl5pPr>
            <a:lvl6pPr lvl="5" rtl="0" algn="r">
              <a:buNone/>
              <a:defRPr sz="800">
                <a:solidFill>
                  <a:srgbClr val="999999"/>
                </a:solidFill>
                <a:latin typeface="Inter-Regular"/>
                <a:ea typeface="Inter-Regular"/>
                <a:cs typeface="Inter-Regular"/>
                <a:sym typeface="Inter-Regular"/>
              </a:defRPr>
            </a:lvl6pPr>
            <a:lvl7pPr lvl="6" rtl="0" algn="r">
              <a:buNone/>
              <a:defRPr sz="800">
                <a:solidFill>
                  <a:srgbClr val="999999"/>
                </a:solidFill>
                <a:latin typeface="Inter-Regular"/>
                <a:ea typeface="Inter-Regular"/>
                <a:cs typeface="Inter-Regular"/>
                <a:sym typeface="Inter-Regular"/>
              </a:defRPr>
            </a:lvl7pPr>
            <a:lvl8pPr lvl="7" rtl="0" algn="r">
              <a:buNone/>
              <a:defRPr sz="800">
                <a:solidFill>
                  <a:srgbClr val="999999"/>
                </a:solidFill>
                <a:latin typeface="Inter-Regular"/>
                <a:ea typeface="Inter-Regular"/>
                <a:cs typeface="Inter-Regular"/>
                <a:sym typeface="Inter-Regular"/>
              </a:defRPr>
            </a:lvl8pPr>
            <a:lvl9pPr lvl="8" rtl="0" algn="r">
              <a:buNone/>
              <a:defRPr sz="800">
                <a:solidFill>
                  <a:srgbClr val="999999"/>
                </a:solidFill>
                <a:latin typeface="Inter-Regular"/>
                <a:ea typeface="Inter-Regular"/>
                <a:cs typeface="Inter-Regular"/>
                <a:sym typeface="Inter-Regular"/>
              </a:defRPr>
            </a:lvl9pPr>
          </a:lstStyle>
          <a:p>
            <a:pPr indent="0" lvl="0" marL="0" rtl="0" algn="r">
              <a:spcBef>
                <a:spcPts val="0"/>
              </a:spcBef>
              <a:spcAft>
                <a:spcPts val="0"/>
              </a:spcAft>
              <a:buNone/>
            </a:pPr>
            <a:fld id="{00000000-1234-1234-1234-123412341234}" type="slidenum">
              <a:rPr lang="zh-C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zh-CN" sz="600" u="none" cap="none" strike="noStrike">
                <a:solidFill>
                  <a:srgbClr val="999999"/>
                </a:solidFill>
                <a:latin typeface="Inter"/>
                <a:ea typeface="Inter"/>
                <a:cs typeface="Inter"/>
                <a:sym typeface="Inter"/>
              </a:rPr>
              <a:t>© </a:t>
            </a:r>
            <a:r>
              <a:rPr lang="zh-CN" sz="600">
                <a:solidFill>
                  <a:srgbClr val="999999"/>
                </a:solidFill>
                <a:latin typeface="Inter"/>
                <a:ea typeface="Inter"/>
                <a:cs typeface="Inter"/>
                <a:sym typeface="Inter"/>
              </a:rPr>
              <a:t>2021 </a:t>
            </a:r>
            <a:r>
              <a:rPr i="0" lang="zh-CN" sz="600" u="none" cap="none" strike="noStrike">
                <a:solidFill>
                  <a:srgbClr val="999999"/>
                </a:solidFill>
                <a:latin typeface="Inter"/>
                <a:ea typeface="Inter"/>
                <a:cs typeface="Inter"/>
                <a:sym typeface="Inter"/>
              </a:rPr>
              <a:t>Thought</a:t>
            </a:r>
            <a:r>
              <a:rPr lang="zh-CN" sz="600">
                <a:solidFill>
                  <a:srgbClr val="999999"/>
                </a:solidFill>
                <a:latin typeface="Inter"/>
                <a:ea typeface="Inter"/>
                <a:cs typeface="Inter"/>
                <a:sym typeface="Inter"/>
              </a:rPr>
              <a:t>w</a:t>
            </a:r>
            <a:r>
              <a:rPr i="0" lang="zh-CN" sz="600" u="none" cap="none" strike="noStrike">
                <a:solidFill>
                  <a:srgbClr val="999999"/>
                </a:solidFill>
                <a:latin typeface="Inter"/>
                <a:ea typeface="Inter"/>
                <a:cs typeface="Inter"/>
                <a:sym typeface="Inter"/>
              </a:rPr>
              <a:t>orks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github.com/dart-lang/dartdoc" TargetMode="External"/><Relationship Id="rId4" Type="http://schemas.openxmlformats.org/officeDocument/2006/relationships/hyperlink" Target="https://dart.cn/guides/language/effective-dart/documentation#markdown" TargetMode="External"/><Relationship Id="rId5" Type="http://schemas.openxmlformats.org/officeDocument/2006/relationships/hyperlink" Target="https://github.com/SwiftDocOrg/swift-doc" TargetMode="External"/><Relationship Id="rId6" Type="http://schemas.openxmlformats.org/officeDocument/2006/relationships/hyperlink" Target="https://github.com/SwiftDocOrg/SwiftMarkup"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s://github.com/phodal/exemd" TargetMode="Externa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hyperlink" Target="https://github.com/inherd/forming" TargetMode="External"/><Relationship Id="rId4" Type="http://schemas.openxmlformats.org/officeDocument/2006/relationships/image" Target="../media/image25.png"/><Relationship Id="rId5"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www.phodal.com/blog/editing-publishing-coding-seperate/" TargetMode="External"/><Relationship Id="rId4" Type="http://schemas.openxmlformats.org/officeDocument/2006/relationships/image" Target="../media/image9.png"/><Relationship Id="rId5" Type="http://schemas.openxmlformats.org/officeDocument/2006/relationships/hyperlink" Target="https://github.com/phodal/ledg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hyperlink" Target="https://devops.phodal.com/pattern" TargetMode="External"/><Relationship Id="rId4" Type="http://schemas.openxmlformats.org/officeDocument/2006/relationships/image" Target="../media/image4.png"/><Relationship Id="rId5" Type="http://schemas.openxmlformats.org/officeDocument/2006/relationships/hyperlink" Target="https://github.com/phodal/ledg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Documentation</a:t>
            </a:r>
            <a:endParaRPr sz="48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zh-CN" sz="2800">
                <a:solidFill>
                  <a:schemeClr val="lt1"/>
                </a:solidFill>
              </a:rPr>
              <a:t>黄峰达（@Phodal）</a:t>
            </a:r>
            <a:endParaRPr sz="2800">
              <a:solidFill>
                <a:schemeClr val="lt1"/>
              </a:solidFill>
            </a:endParaRPr>
          </a:p>
          <a:p>
            <a:pPr indent="0" lvl="0" marL="0" rtl="0" algn="l">
              <a:spcBef>
                <a:spcPts val="0"/>
              </a:spcBef>
              <a:spcAft>
                <a:spcPts val="0"/>
              </a:spcAft>
              <a:buNone/>
            </a:pPr>
            <a:r>
              <a:rPr lang="zh-CN" sz="2400">
                <a:solidFill>
                  <a:schemeClr val="lt1"/>
                </a:solidFill>
              </a:rPr>
              <a:t>fdhuang@thougthworks.com</a:t>
            </a:r>
            <a:endParaRPr sz="2400">
              <a:solidFill>
                <a:schemeClr val="lt1"/>
              </a:solidFill>
            </a:endParaRPr>
          </a:p>
        </p:txBody>
      </p:sp>
      <p:sp>
        <p:nvSpPr>
          <p:cNvPr id="81" name="Google Shape;8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图表即代码（一）</a:t>
            </a:r>
            <a:endParaRPr/>
          </a:p>
        </p:txBody>
      </p:sp>
      <p:sp>
        <p:nvSpPr>
          <p:cNvPr id="200" name="Google Shape;20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01" name="Google Shape;201;p2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自</a:t>
            </a:r>
            <a:r>
              <a:rPr lang="zh-CN"/>
              <a:t>定义 DSL 将图表转换为代码</a:t>
            </a:r>
            <a:endParaRPr/>
          </a:p>
        </p:txBody>
      </p:sp>
      <p:pic>
        <p:nvPicPr>
          <p:cNvPr id="202" name="Google Shape;202;p27"/>
          <p:cNvPicPr preferRelativeResize="0"/>
          <p:nvPr/>
        </p:nvPicPr>
        <p:blipFill>
          <a:blip r:embed="rId3">
            <a:alphaModFix/>
          </a:blip>
          <a:stretch>
            <a:fillRect/>
          </a:stretch>
        </p:blipFill>
        <p:spPr>
          <a:xfrm>
            <a:off x="4899625" y="1334700"/>
            <a:ext cx="3995634" cy="3278026"/>
          </a:xfrm>
          <a:prstGeom prst="rect">
            <a:avLst/>
          </a:prstGeom>
          <a:noFill/>
          <a:ln>
            <a:noFill/>
          </a:ln>
          <a:effectLst>
            <a:outerShdw blurRad="57150" rotWithShape="0" algn="bl" dir="5400000" dist="19050">
              <a:srgbClr val="000000">
                <a:alpha val="50000"/>
              </a:srgbClr>
            </a:outerShdw>
          </a:effectLst>
        </p:spPr>
      </p:pic>
      <p:pic>
        <p:nvPicPr>
          <p:cNvPr id="203" name="Google Shape;203;p27"/>
          <p:cNvPicPr preferRelativeResize="0"/>
          <p:nvPr/>
        </p:nvPicPr>
        <p:blipFill rotWithShape="1">
          <a:blip r:embed="rId4">
            <a:alphaModFix/>
          </a:blip>
          <a:srcRect b="0" l="891" r="0" t="0"/>
          <a:stretch/>
        </p:blipFill>
        <p:spPr>
          <a:xfrm>
            <a:off x="374450" y="1330175"/>
            <a:ext cx="3450126" cy="3278024"/>
          </a:xfrm>
          <a:prstGeom prst="rect">
            <a:avLst/>
          </a:prstGeom>
          <a:noFill/>
          <a:ln>
            <a:noFill/>
          </a:ln>
          <a:effectLst>
            <a:outerShdw blurRad="57150" rotWithShape="0" algn="bl" dir="5400000" dist="19050">
              <a:srgbClr val="000000">
                <a:alpha val="50000"/>
              </a:srgbClr>
            </a:outerShdw>
          </a:effectLst>
        </p:spPr>
      </p:pic>
      <p:sp>
        <p:nvSpPr>
          <p:cNvPr id="204" name="Google Shape;204;p27"/>
          <p:cNvSpPr/>
          <p:nvPr/>
        </p:nvSpPr>
        <p:spPr>
          <a:xfrm>
            <a:off x="140425" y="4176175"/>
            <a:ext cx="3827700" cy="312000"/>
          </a:xfrm>
          <a:prstGeom prst="rect">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140425" y="1239350"/>
            <a:ext cx="3827700" cy="242700"/>
          </a:xfrm>
          <a:prstGeom prst="rect">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140425" y="1553125"/>
            <a:ext cx="3827700" cy="2548800"/>
          </a:xfrm>
          <a:prstGeom prst="rect">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txBox="1"/>
          <p:nvPr/>
        </p:nvSpPr>
        <p:spPr>
          <a:xfrm>
            <a:off x="4026875" y="1160450"/>
            <a:ext cx="762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Inter"/>
                <a:ea typeface="Inter"/>
                <a:cs typeface="Inter"/>
                <a:sym typeface="Inter"/>
              </a:rPr>
              <a:t>图表类型</a:t>
            </a:r>
            <a:endParaRPr sz="1200">
              <a:latin typeface="Inter"/>
              <a:ea typeface="Inter"/>
              <a:cs typeface="Inter"/>
              <a:sym typeface="Inter"/>
            </a:endParaRPr>
          </a:p>
        </p:txBody>
      </p:sp>
      <p:sp>
        <p:nvSpPr>
          <p:cNvPr id="208" name="Google Shape;208;p27"/>
          <p:cNvSpPr txBox="1"/>
          <p:nvPr/>
        </p:nvSpPr>
        <p:spPr>
          <a:xfrm>
            <a:off x="4052425" y="2619325"/>
            <a:ext cx="76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Inter"/>
                <a:ea typeface="Inter"/>
                <a:cs typeface="Inter"/>
                <a:sym typeface="Inter"/>
              </a:rPr>
              <a:t>数据</a:t>
            </a:r>
            <a:endParaRPr sz="1200">
              <a:latin typeface="Inter"/>
              <a:ea typeface="Inter"/>
              <a:cs typeface="Inter"/>
              <a:sym typeface="Inter"/>
            </a:endParaRPr>
          </a:p>
        </p:txBody>
      </p:sp>
      <p:sp>
        <p:nvSpPr>
          <p:cNvPr id="209" name="Google Shape;209;p27"/>
          <p:cNvSpPr txBox="1"/>
          <p:nvPr/>
        </p:nvSpPr>
        <p:spPr>
          <a:xfrm>
            <a:off x="4026875" y="4163125"/>
            <a:ext cx="76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Inter"/>
                <a:ea typeface="Inter"/>
                <a:cs typeface="Inter"/>
                <a:sym typeface="Inter"/>
              </a:rPr>
              <a:t>配置</a:t>
            </a:r>
            <a:endParaRPr sz="1200">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图表即代码（二）</a:t>
            </a:r>
            <a:endParaRPr/>
          </a:p>
        </p:txBody>
      </p:sp>
      <p:sp>
        <p:nvSpPr>
          <p:cNvPr id="215" name="Google Shape;215;p28"/>
          <p:cNvSpPr txBox="1"/>
          <p:nvPr>
            <p:ph idx="1" type="body"/>
          </p:nvPr>
        </p:nvSpPr>
        <p:spPr>
          <a:xfrm>
            <a:off x="369000" y="1361400"/>
            <a:ext cx="3828000" cy="3416400"/>
          </a:xfrm>
          <a:prstGeom prst="rect">
            <a:avLst/>
          </a:prstGeom>
        </p:spPr>
        <p:txBody>
          <a:bodyPr anchorCtr="0" anchor="t" bIns="0" lIns="0" spcFirstLastPara="1" rIns="0" wrap="square" tIns="0">
            <a:normAutofit/>
          </a:bodyPr>
          <a:lstStyle/>
          <a:p>
            <a:pPr indent="0" lvl="0" marL="0" rtl="0" algn="l">
              <a:lnSpc>
                <a:spcPct val="95000"/>
              </a:lnSpc>
              <a:spcBef>
                <a:spcPts val="0"/>
              </a:spcBef>
              <a:spcAft>
                <a:spcPts val="0"/>
              </a:spcAft>
              <a:buSzPts val="770"/>
              <a:buNone/>
            </a:pPr>
            <a:r>
              <a:rPr lang="zh-CN" sz="820"/>
              <a:t>sequenceDiagram</a:t>
            </a:r>
            <a:endParaRPr sz="820"/>
          </a:p>
          <a:p>
            <a:pPr indent="0" lvl="0" marL="0" rtl="0" algn="l">
              <a:lnSpc>
                <a:spcPct val="95000"/>
              </a:lnSpc>
              <a:spcBef>
                <a:spcPts val="1200"/>
              </a:spcBef>
              <a:spcAft>
                <a:spcPts val="0"/>
              </a:spcAft>
              <a:buSzPts val="770"/>
              <a:buNone/>
            </a:pPr>
            <a:r>
              <a:rPr lang="zh-CN" sz="820"/>
              <a:t>    autonumber</a:t>
            </a:r>
            <a:endParaRPr sz="820"/>
          </a:p>
          <a:p>
            <a:pPr indent="0" lvl="0" marL="0" rtl="0" algn="l">
              <a:lnSpc>
                <a:spcPct val="95000"/>
              </a:lnSpc>
              <a:spcBef>
                <a:spcPts val="1200"/>
              </a:spcBef>
              <a:spcAft>
                <a:spcPts val="0"/>
              </a:spcAft>
              <a:buSzPts val="770"/>
              <a:buNone/>
            </a:pPr>
            <a:r>
              <a:rPr lang="zh-CN" sz="820"/>
              <a:t>    Alice-&gt;&gt;John: Hello John, how are you?</a:t>
            </a:r>
            <a:endParaRPr sz="820"/>
          </a:p>
          <a:p>
            <a:pPr indent="0" lvl="0" marL="0" rtl="0" algn="l">
              <a:lnSpc>
                <a:spcPct val="95000"/>
              </a:lnSpc>
              <a:spcBef>
                <a:spcPts val="1200"/>
              </a:spcBef>
              <a:spcAft>
                <a:spcPts val="0"/>
              </a:spcAft>
              <a:buSzPts val="770"/>
              <a:buNone/>
            </a:pPr>
            <a:r>
              <a:rPr lang="zh-CN" sz="820"/>
              <a:t>    loop Healthcheck</a:t>
            </a:r>
            <a:endParaRPr sz="820"/>
          </a:p>
          <a:p>
            <a:pPr indent="0" lvl="0" marL="0" rtl="0" algn="l">
              <a:lnSpc>
                <a:spcPct val="95000"/>
              </a:lnSpc>
              <a:spcBef>
                <a:spcPts val="1200"/>
              </a:spcBef>
              <a:spcAft>
                <a:spcPts val="0"/>
              </a:spcAft>
              <a:buSzPts val="770"/>
              <a:buNone/>
            </a:pPr>
            <a:r>
              <a:rPr lang="zh-CN" sz="820"/>
              <a:t>        John-&gt;&gt;John: Fight against hypochondria</a:t>
            </a:r>
            <a:endParaRPr sz="820"/>
          </a:p>
          <a:p>
            <a:pPr indent="0" lvl="0" marL="0" rtl="0" algn="l">
              <a:lnSpc>
                <a:spcPct val="95000"/>
              </a:lnSpc>
              <a:spcBef>
                <a:spcPts val="1200"/>
              </a:spcBef>
              <a:spcAft>
                <a:spcPts val="0"/>
              </a:spcAft>
              <a:buSzPts val="770"/>
              <a:buNone/>
            </a:pPr>
            <a:r>
              <a:rPr lang="zh-CN" sz="820"/>
              <a:t>    end</a:t>
            </a:r>
            <a:endParaRPr sz="820"/>
          </a:p>
          <a:p>
            <a:pPr indent="0" lvl="0" marL="0" rtl="0" algn="l">
              <a:lnSpc>
                <a:spcPct val="95000"/>
              </a:lnSpc>
              <a:spcBef>
                <a:spcPts val="1200"/>
              </a:spcBef>
              <a:spcAft>
                <a:spcPts val="0"/>
              </a:spcAft>
              <a:buSzPts val="770"/>
              <a:buNone/>
            </a:pPr>
            <a:r>
              <a:rPr lang="zh-CN" sz="820"/>
              <a:t>    Note right of John: Rational thoughts!</a:t>
            </a:r>
            <a:endParaRPr sz="820"/>
          </a:p>
          <a:p>
            <a:pPr indent="0" lvl="0" marL="0" rtl="0" algn="l">
              <a:lnSpc>
                <a:spcPct val="95000"/>
              </a:lnSpc>
              <a:spcBef>
                <a:spcPts val="1200"/>
              </a:spcBef>
              <a:spcAft>
                <a:spcPts val="0"/>
              </a:spcAft>
              <a:buSzPts val="770"/>
              <a:buNone/>
            </a:pPr>
            <a:r>
              <a:rPr lang="zh-CN" sz="820"/>
              <a:t>    John--&gt;&gt;Alice: Great!</a:t>
            </a:r>
            <a:endParaRPr sz="820"/>
          </a:p>
          <a:p>
            <a:pPr indent="0" lvl="0" marL="0" rtl="0" algn="l">
              <a:lnSpc>
                <a:spcPct val="95000"/>
              </a:lnSpc>
              <a:spcBef>
                <a:spcPts val="1200"/>
              </a:spcBef>
              <a:spcAft>
                <a:spcPts val="0"/>
              </a:spcAft>
              <a:buSzPts val="770"/>
              <a:buNone/>
            </a:pPr>
            <a:r>
              <a:rPr lang="zh-CN" sz="820"/>
              <a:t>    John-&gt;&gt;Bob: How about you?</a:t>
            </a:r>
            <a:endParaRPr sz="820"/>
          </a:p>
          <a:p>
            <a:pPr indent="0" lvl="0" marL="0" rtl="0" algn="l">
              <a:lnSpc>
                <a:spcPct val="95000"/>
              </a:lnSpc>
              <a:spcBef>
                <a:spcPts val="1200"/>
              </a:spcBef>
              <a:spcAft>
                <a:spcPts val="0"/>
              </a:spcAft>
              <a:buSzPts val="770"/>
              <a:buNone/>
            </a:pPr>
            <a:r>
              <a:rPr lang="zh-CN" sz="820"/>
              <a:t>    Bob--&gt;&gt;John: Jolly good!</a:t>
            </a:r>
            <a:endParaRPr sz="820"/>
          </a:p>
          <a:p>
            <a:pPr indent="0" lvl="0" marL="0" rtl="0" algn="l">
              <a:lnSpc>
                <a:spcPct val="95000"/>
              </a:lnSpc>
              <a:spcBef>
                <a:spcPts val="1200"/>
              </a:spcBef>
              <a:spcAft>
                <a:spcPts val="1200"/>
              </a:spcAft>
              <a:buSzPts val="770"/>
              <a:buNone/>
            </a:pPr>
            <a:r>
              <a:t/>
            </a:r>
            <a:endParaRPr sz="820"/>
          </a:p>
        </p:txBody>
      </p:sp>
      <p:sp>
        <p:nvSpPr>
          <p:cNvPr id="216" name="Google Shape;2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17" name="Google Shape;217;p2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基于 mermaid 将图表代码化</a:t>
            </a:r>
            <a:endParaRPr/>
          </a:p>
        </p:txBody>
      </p:sp>
      <p:pic>
        <p:nvPicPr>
          <p:cNvPr id="218" name="Google Shape;218;p28"/>
          <p:cNvPicPr preferRelativeResize="0"/>
          <p:nvPr/>
        </p:nvPicPr>
        <p:blipFill>
          <a:blip r:embed="rId3">
            <a:alphaModFix/>
          </a:blip>
          <a:stretch>
            <a:fillRect/>
          </a:stretch>
        </p:blipFill>
        <p:spPr>
          <a:xfrm>
            <a:off x="5016375" y="1361400"/>
            <a:ext cx="3764077" cy="33384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要素：</a:t>
            </a:r>
            <a:r>
              <a:rPr lang="zh-CN"/>
              <a:t>所见即所得-</a:t>
            </a:r>
            <a:r>
              <a:rPr lang="zh-CN"/>
              <a:t>编辑器</a:t>
            </a:r>
            <a:endParaRPr/>
          </a:p>
        </p:txBody>
      </p:sp>
      <p:sp>
        <p:nvSpPr>
          <p:cNvPr id="224" name="Google Shape;22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25" name="Google Shape;225;p2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提升文档编写者的体验 </a:t>
            </a:r>
            <a:endParaRPr/>
          </a:p>
        </p:txBody>
      </p:sp>
      <p:pic>
        <p:nvPicPr>
          <p:cNvPr id="226" name="Google Shape;226;p29"/>
          <p:cNvPicPr preferRelativeResize="0"/>
          <p:nvPr/>
        </p:nvPicPr>
        <p:blipFill>
          <a:blip r:embed="rId3">
            <a:alphaModFix/>
          </a:blip>
          <a:stretch>
            <a:fillRect/>
          </a:stretch>
        </p:blipFill>
        <p:spPr>
          <a:xfrm>
            <a:off x="369000" y="1223300"/>
            <a:ext cx="7878374" cy="3554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文档测试</a:t>
            </a:r>
            <a:endParaRPr sz="4800">
              <a:solidFill>
                <a:schemeClr val="lt1"/>
              </a:solidFill>
            </a:endParaRPr>
          </a:p>
          <a:p>
            <a:pPr indent="0" lvl="0" marL="0" rtl="0" algn="l">
              <a:spcBef>
                <a:spcPts val="0"/>
              </a:spcBef>
              <a:spcAft>
                <a:spcPts val="0"/>
              </a:spcAft>
              <a:buNone/>
            </a:pPr>
            <a:r>
              <a:rPr lang="zh-CN" sz="2400">
                <a:solidFill>
                  <a:schemeClr val="lt1"/>
                </a:solidFill>
              </a:rPr>
              <a:t>基于 DSL 构建和设计文档体系</a:t>
            </a:r>
            <a:endParaRPr sz="4800">
              <a:solidFill>
                <a:schemeClr val="lt1"/>
              </a:solidFill>
            </a:endParaRPr>
          </a:p>
          <a:p>
            <a:pPr indent="0" lvl="0" marL="0" rtl="0" algn="l">
              <a:spcBef>
                <a:spcPts val="0"/>
              </a:spcBef>
              <a:spcAft>
                <a:spcPts val="0"/>
              </a:spcAft>
              <a:buNone/>
            </a:pPr>
            <a:r>
              <a:t/>
            </a:r>
            <a:endParaRPr sz="4800">
              <a:solidFill>
                <a:schemeClr val="lt1"/>
              </a:solidFill>
            </a:endParaRPr>
          </a:p>
        </p:txBody>
      </p:sp>
      <p:sp>
        <p:nvSpPr>
          <p:cNvPr id="232" name="Google Shape;23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新一代</a:t>
            </a:r>
            <a:r>
              <a:rPr lang="zh-CN"/>
              <a:t>编程语言的文档形式</a:t>
            </a:r>
            <a:endParaRPr/>
          </a:p>
        </p:txBody>
      </p:sp>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39" name="Google Shape;239;p3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支持 markdown，并基于 markdown 定制</a:t>
            </a:r>
            <a:endParaRPr/>
          </a:p>
        </p:txBody>
      </p:sp>
      <p:graphicFrame>
        <p:nvGraphicFramePr>
          <p:cNvPr id="240" name="Google Shape;240;p31"/>
          <p:cNvGraphicFramePr/>
          <p:nvPr/>
        </p:nvGraphicFramePr>
        <p:xfrm>
          <a:off x="369000" y="1207725"/>
          <a:ext cx="3000000" cy="3000000"/>
        </p:xfrm>
        <a:graphic>
          <a:graphicData uri="http://schemas.openxmlformats.org/drawingml/2006/table">
            <a:tbl>
              <a:tblPr>
                <a:noFill/>
                <a:tableStyleId>{F0F655B7-8FFD-42CE-8E98-E404C6C75D15}</a:tableStyleId>
              </a:tblPr>
              <a:tblGrid>
                <a:gridCol w="2108650"/>
                <a:gridCol w="1932900"/>
                <a:gridCol w="2284400"/>
                <a:gridCol w="2108650"/>
              </a:tblGrid>
              <a:tr h="327925">
                <a:tc>
                  <a:txBody>
                    <a:bodyPr/>
                    <a:lstStyle/>
                    <a:p>
                      <a:pPr indent="0" lvl="0" marL="0" rtl="0" algn="l">
                        <a:spcBef>
                          <a:spcPts val="0"/>
                        </a:spcBef>
                        <a:spcAft>
                          <a:spcPts val="0"/>
                        </a:spcAft>
                        <a:buNone/>
                      </a:pPr>
                      <a:r>
                        <a:rPr lang="zh-CN" sz="1000"/>
                        <a:t>语言</a:t>
                      </a:r>
                      <a:endParaRPr sz="1000"/>
                    </a:p>
                  </a:txBody>
                  <a:tcPr marT="91425" marB="91425" marR="91425" marL="91425"/>
                </a:tc>
                <a:tc>
                  <a:txBody>
                    <a:bodyPr/>
                    <a:lstStyle/>
                    <a:p>
                      <a:pPr indent="0" lvl="0" marL="0" rtl="0" algn="l">
                        <a:spcBef>
                          <a:spcPts val="0"/>
                        </a:spcBef>
                        <a:spcAft>
                          <a:spcPts val="0"/>
                        </a:spcAft>
                        <a:buNone/>
                      </a:pPr>
                      <a:r>
                        <a:rPr lang="zh-CN" sz="1000"/>
                        <a:t>文档 </a:t>
                      </a:r>
                      <a:endParaRPr sz="1000"/>
                    </a:p>
                  </a:txBody>
                  <a:tcPr marT="91425" marB="91425" marR="91425" marL="91425"/>
                </a:tc>
                <a:tc>
                  <a:txBody>
                    <a:bodyPr/>
                    <a:lstStyle/>
                    <a:p>
                      <a:pPr indent="0" lvl="0" marL="0" rtl="0" algn="l">
                        <a:spcBef>
                          <a:spcPts val="0"/>
                        </a:spcBef>
                        <a:spcAft>
                          <a:spcPts val="0"/>
                        </a:spcAft>
                        <a:buNone/>
                      </a:pPr>
                      <a:r>
                        <a:rPr lang="zh-CN" sz="1000"/>
                        <a:t>一致性</a:t>
                      </a:r>
                      <a:endParaRPr sz="1000"/>
                    </a:p>
                  </a:txBody>
                  <a:tcPr marT="91425" marB="91425" marR="91425" marL="91425"/>
                </a:tc>
                <a:tc>
                  <a:txBody>
                    <a:bodyPr/>
                    <a:lstStyle/>
                    <a:p>
                      <a:pPr indent="0" lvl="0" marL="0" rtl="0" algn="l">
                        <a:spcBef>
                          <a:spcPts val="0"/>
                        </a:spcBef>
                        <a:spcAft>
                          <a:spcPts val="0"/>
                        </a:spcAft>
                        <a:buNone/>
                      </a:pPr>
                      <a:r>
                        <a:rPr lang="zh-CN" sz="1000"/>
                        <a:t>文档地址</a:t>
                      </a:r>
                      <a:endParaRPr sz="1000"/>
                    </a:p>
                  </a:txBody>
                  <a:tcPr marT="91425" marB="91425" marR="91425" marL="91425"/>
                </a:tc>
              </a:tr>
              <a:tr h="573800">
                <a:tc>
                  <a:txBody>
                    <a:bodyPr/>
                    <a:lstStyle/>
                    <a:p>
                      <a:pPr indent="0" lvl="0" marL="0" rtl="0" algn="l">
                        <a:spcBef>
                          <a:spcPts val="0"/>
                        </a:spcBef>
                        <a:spcAft>
                          <a:spcPts val="0"/>
                        </a:spcAft>
                        <a:buNone/>
                      </a:pPr>
                      <a:r>
                        <a:rPr lang="zh-CN" sz="1000"/>
                        <a:t>Rust</a:t>
                      </a:r>
                      <a:endParaRPr sz="1000"/>
                    </a:p>
                  </a:txBody>
                  <a:tcPr marT="91425" marB="91425" marR="91425" marL="91425"/>
                </a:tc>
                <a:tc>
                  <a:txBody>
                    <a:bodyPr/>
                    <a:lstStyle/>
                    <a:p>
                      <a:pPr indent="0" lvl="0" marL="0" rtl="0" algn="l">
                        <a:spcBef>
                          <a:spcPts val="0"/>
                        </a:spcBef>
                        <a:spcAft>
                          <a:spcPts val="0"/>
                        </a:spcAft>
                        <a:buNone/>
                      </a:pPr>
                      <a:r>
                        <a:rPr lang="zh-CN" sz="1000"/>
                        <a:t>定制 </a:t>
                      </a:r>
                      <a:r>
                        <a:rPr lang="zh-CN" sz="1000"/>
                        <a:t>markdown</a:t>
                      </a:r>
                      <a:endParaRPr sz="1000"/>
                    </a:p>
                    <a:p>
                      <a:pPr indent="-122800" lvl="0" marL="144000" rtl="0" algn="l">
                        <a:spcBef>
                          <a:spcPts val="0"/>
                        </a:spcBef>
                        <a:spcAft>
                          <a:spcPts val="0"/>
                        </a:spcAft>
                        <a:buClr>
                          <a:schemeClr val="dk1"/>
                        </a:buClr>
                        <a:buSzPts val="800"/>
                        <a:buChar char="●"/>
                      </a:pPr>
                      <a:r>
                        <a:rPr lang="zh-CN" sz="800">
                          <a:solidFill>
                            <a:schemeClr val="dk1"/>
                          </a:solidFill>
                        </a:rPr>
                        <a:t>对语法部分处理（默认 Rust 语言）</a:t>
                      </a:r>
                      <a:endParaRPr sz="800">
                        <a:solidFill>
                          <a:schemeClr val="dk1"/>
                        </a:solidFill>
                      </a:endParaRPr>
                    </a:p>
                    <a:p>
                      <a:pPr indent="0" lvl="0" marL="0" rtl="0" algn="l">
                        <a:spcBef>
                          <a:spcPts val="0"/>
                        </a:spcBef>
                        <a:spcAft>
                          <a:spcPts val="0"/>
                        </a:spcAft>
                        <a:buNone/>
                      </a:pPr>
                      <a:r>
                        <a:t/>
                      </a:r>
                      <a:endParaRPr sz="1000"/>
                    </a:p>
                  </a:txBody>
                  <a:tcPr marT="91425" marB="91425" marR="91425" marL="91425"/>
                </a:tc>
                <a:tc>
                  <a:txBody>
                    <a:bodyPr/>
                    <a:lstStyle/>
                    <a:p>
                      <a:pPr indent="0" lvl="0" marL="0" rtl="0" algn="l">
                        <a:spcBef>
                          <a:spcPts val="0"/>
                        </a:spcBef>
                        <a:spcAft>
                          <a:spcPts val="0"/>
                        </a:spcAft>
                        <a:buNone/>
                      </a:pPr>
                      <a:r>
                        <a:rPr lang="zh-CN" sz="1000"/>
                        <a:t>文档测试</a:t>
                      </a:r>
                      <a:endParaRPr sz="1000"/>
                    </a:p>
                    <a:p>
                      <a:pPr indent="-122800" lvl="0" marL="144000" rtl="0" algn="l">
                        <a:spcBef>
                          <a:spcPts val="0"/>
                        </a:spcBef>
                        <a:spcAft>
                          <a:spcPts val="0"/>
                        </a:spcAft>
                        <a:buClr>
                          <a:schemeClr val="dk1"/>
                        </a:buClr>
                        <a:buSzPts val="800"/>
                        <a:buChar char="●"/>
                      </a:pPr>
                      <a:r>
                        <a:rPr lang="zh-CN" sz="800">
                          <a:solidFill>
                            <a:schemeClr val="dk1"/>
                          </a:solidFill>
                        </a:rPr>
                        <a:t>执行不报错</a:t>
                      </a:r>
                      <a:endParaRPr sz="800">
                        <a:solidFill>
                          <a:schemeClr val="dk1"/>
                        </a:solidFill>
                      </a:endParaRPr>
                    </a:p>
                    <a:p>
                      <a:pPr indent="-122800" lvl="0" marL="144000" rtl="0" algn="l">
                        <a:spcBef>
                          <a:spcPts val="0"/>
                        </a:spcBef>
                        <a:spcAft>
                          <a:spcPts val="0"/>
                        </a:spcAft>
                        <a:buClr>
                          <a:schemeClr val="dk1"/>
                        </a:buClr>
                        <a:buSzPts val="800"/>
                        <a:buChar char="●"/>
                      </a:pPr>
                      <a:r>
                        <a:rPr lang="zh-CN" sz="800">
                          <a:solidFill>
                            <a:schemeClr val="dk1"/>
                          </a:solidFill>
                        </a:rPr>
                        <a:t>断言使用 assert</a:t>
                      </a:r>
                      <a:endParaRPr sz="800">
                        <a:solidFill>
                          <a:schemeClr val="dk1"/>
                        </a:solidFill>
                      </a:endParaRPr>
                    </a:p>
                  </a:txBody>
                  <a:tcPr marT="91425" marB="91425" marR="91425" marL="91425"/>
                </a:tc>
                <a:tc>
                  <a:txBody>
                    <a:bodyPr/>
                    <a:lstStyle/>
                    <a:p>
                      <a:pPr indent="0" lvl="0" marL="0" rtl="0" algn="l">
                        <a:spcBef>
                          <a:spcPts val="0"/>
                        </a:spcBef>
                        <a:spcAft>
                          <a:spcPts val="0"/>
                        </a:spcAft>
                        <a:buNone/>
                      </a:pPr>
                      <a:r>
                        <a:rPr lang="zh-CN" sz="700"/>
                        <a:t>https://doc.rust-lang.org/rustdoc/</a:t>
                      </a:r>
                      <a:endParaRPr sz="700"/>
                    </a:p>
                  </a:txBody>
                  <a:tcPr marT="91425" marB="91425" marR="91425" marL="91425"/>
                </a:tc>
              </a:tr>
              <a:tr h="685725">
                <a:tc>
                  <a:txBody>
                    <a:bodyPr/>
                    <a:lstStyle/>
                    <a:p>
                      <a:pPr indent="0" lvl="0" marL="0" rtl="0" algn="l">
                        <a:spcBef>
                          <a:spcPts val="0"/>
                        </a:spcBef>
                        <a:spcAft>
                          <a:spcPts val="0"/>
                        </a:spcAft>
                        <a:buNone/>
                      </a:pPr>
                      <a:r>
                        <a:rPr lang="zh-CN" sz="1000"/>
                        <a:t>Julia</a:t>
                      </a:r>
                      <a:endParaRPr sz="1000"/>
                    </a:p>
                  </a:txBody>
                  <a:tcPr marT="91425" marB="91425" marR="91425" marL="91425"/>
                </a:tc>
                <a:tc>
                  <a:txBody>
                    <a:bodyPr/>
                    <a:lstStyle/>
                    <a:p>
                      <a:pPr indent="0" lvl="0" marL="0" rtl="0" algn="l">
                        <a:spcBef>
                          <a:spcPts val="0"/>
                        </a:spcBef>
                        <a:spcAft>
                          <a:spcPts val="0"/>
                        </a:spcAft>
                        <a:buNone/>
                      </a:pPr>
                      <a:r>
                        <a:rPr lang="zh-CN" sz="1000"/>
                        <a:t>定制 markdown</a:t>
                      </a:r>
                      <a:endParaRPr sz="1000"/>
                    </a:p>
                    <a:p>
                      <a:pPr indent="-122800" lvl="0" marL="144000" rtl="0" algn="l">
                        <a:spcBef>
                          <a:spcPts val="0"/>
                        </a:spcBef>
                        <a:spcAft>
                          <a:spcPts val="0"/>
                        </a:spcAft>
                        <a:buSzPts val="800"/>
                        <a:buChar char="●"/>
                      </a:pPr>
                      <a:r>
                        <a:rPr lang="zh-CN" sz="800"/>
                        <a:t>借助 index.md 来编排</a:t>
                      </a:r>
                      <a:endParaRPr sz="800"/>
                    </a:p>
                    <a:p>
                      <a:pPr indent="-122800" lvl="0" marL="144000" rtl="0" algn="l">
                        <a:spcBef>
                          <a:spcPts val="0"/>
                        </a:spcBef>
                        <a:spcAft>
                          <a:spcPts val="0"/>
                        </a:spcAft>
                        <a:buSzPts val="800"/>
                        <a:buChar char="●"/>
                      </a:pPr>
                      <a:r>
                        <a:rPr lang="zh-CN" sz="800"/>
                        <a:t>自定义语法：note</a:t>
                      </a:r>
                      <a:endParaRPr sz="800"/>
                    </a:p>
                    <a:p>
                      <a:pPr indent="-122800" lvl="0" marL="144000" rtl="0" algn="l">
                        <a:spcBef>
                          <a:spcPts val="0"/>
                        </a:spcBef>
                        <a:spcAft>
                          <a:spcPts val="0"/>
                        </a:spcAft>
                        <a:buSzPts val="800"/>
                        <a:buChar char="●"/>
                      </a:pPr>
                      <a:r>
                        <a:rPr lang="zh-CN" sz="800"/>
                        <a:t>自定义类型：@contents</a:t>
                      </a:r>
                      <a:endParaRPr sz="800"/>
                    </a:p>
                  </a:txBody>
                  <a:tcPr marT="91425" marB="91425" marR="91425" marL="91425"/>
                </a:tc>
                <a:tc>
                  <a:txBody>
                    <a:bodyPr/>
                    <a:lstStyle/>
                    <a:p>
                      <a:pPr indent="0" lvl="0" marL="0" rtl="0" algn="l">
                        <a:spcBef>
                          <a:spcPts val="0"/>
                        </a:spcBef>
                        <a:spcAft>
                          <a:spcPts val="0"/>
                        </a:spcAft>
                        <a:buNone/>
                      </a:pPr>
                      <a:r>
                        <a:rPr lang="zh-CN" sz="1000"/>
                        <a:t>文档测试</a:t>
                      </a:r>
                      <a:endParaRPr sz="1000"/>
                    </a:p>
                    <a:p>
                      <a:pPr indent="-122800" lvl="0" marL="144000" marR="0" rtl="0" algn="l">
                        <a:lnSpc>
                          <a:spcPct val="100000"/>
                        </a:lnSpc>
                        <a:spcBef>
                          <a:spcPts val="0"/>
                        </a:spcBef>
                        <a:spcAft>
                          <a:spcPts val="0"/>
                        </a:spcAft>
                        <a:buSzPts val="800"/>
                        <a:buChar char="●"/>
                      </a:pPr>
                      <a:r>
                        <a:rPr lang="zh-CN" sz="800"/>
                        <a:t>自定义标签：jldoctest</a:t>
                      </a:r>
                      <a:endParaRPr sz="800"/>
                    </a:p>
                    <a:p>
                      <a:pPr indent="-122800" lvl="0" marL="144000" marR="0" rtl="0" algn="l">
                        <a:lnSpc>
                          <a:spcPct val="100000"/>
                        </a:lnSpc>
                        <a:spcBef>
                          <a:spcPts val="0"/>
                        </a:spcBef>
                        <a:spcAft>
                          <a:spcPts val="0"/>
                        </a:spcAft>
                        <a:buSzPts val="800"/>
                        <a:buChar char="●"/>
                      </a:pPr>
                      <a:r>
                        <a:rPr lang="zh-CN" sz="800"/>
                        <a:t>使用 #output 进行断言（可选）</a:t>
                      </a:r>
                      <a:endParaRPr sz="800"/>
                    </a:p>
                    <a:p>
                      <a:pPr indent="-122800" lvl="0" marL="144000" marR="0" rtl="0" algn="l">
                        <a:lnSpc>
                          <a:spcPct val="100000"/>
                        </a:lnSpc>
                        <a:spcBef>
                          <a:spcPts val="0"/>
                        </a:spcBef>
                        <a:spcAft>
                          <a:spcPts val="0"/>
                        </a:spcAft>
                        <a:buSzPts val="800"/>
                        <a:buChar char="●"/>
                      </a:pPr>
                      <a:r>
                        <a:rPr lang="zh-CN" sz="800"/>
                        <a:t>内建  setup 方法</a:t>
                      </a:r>
                      <a:endParaRPr sz="800"/>
                    </a:p>
                  </a:txBody>
                  <a:tcPr marT="91425" marB="91425" marR="91425" marL="91425"/>
                </a:tc>
                <a:tc>
                  <a:txBody>
                    <a:bodyPr/>
                    <a:lstStyle/>
                    <a:p>
                      <a:pPr indent="0" lvl="0" marL="0" rtl="0" algn="l">
                        <a:spcBef>
                          <a:spcPts val="0"/>
                        </a:spcBef>
                        <a:spcAft>
                          <a:spcPts val="0"/>
                        </a:spcAft>
                        <a:buNone/>
                      </a:pPr>
                      <a:r>
                        <a:rPr lang="zh-CN" sz="700"/>
                        <a:t>https://docs.julialang.org/en/v1/stdlib/Base64/</a:t>
                      </a:r>
                      <a:endParaRPr sz="700"/>
                    </a:p>
                  </a:txBody>
                  <a:tcPr marT="91425" marB="91425" marR="91425" marL="91425"/>
                </a:tc>
              </a:tr>
              <a:tr h="421175">
                <a:tc>
                  <a:txBody>
                    <a:bodyPr/>
                    <a:lstStyle/>
                    <a:p>
                      <a:pPr indent="0" lvl="0" marL="0" rtl="0" algn="l">
                        <a:spcBef>
                          <a:spcPts val="0"/>
                        </a:spcBef>
                        <a:spcAft>
                          <a:spcPts val="0"/>
                        </a:spcAft>
                        <a:buNone/>
                      </a:pPr>
                      <a:r>
                        <a:rPr lang="zh-CN" sz="1000"/>
                        <a:t>Dart</a:t>
                      </a:r>
                      <a:endParaRPr sz="1000"/>
                    </a:p>
                  </a:txBody>
                  <a:tcPr marT="91425" marB="91425" marR="91425" marL="91425"/>
                </a:tc>
                <a:tc>
                  <a:txBody>
                    <a:bodyPr/>
                    <a:lstStyle/>
                    <a:p>
                      <a:pPr indent="0" lvl="0" marL="0" rtl="0" algn="l">
                        <a:spcBef>
                          <a:spcPts val="0"/>
                        </a:spcBef>
                        <a:spcAft>
                          <a:spcPts val="0"/>
                        </a:spcAft>
                        <a:buNone/>
                      </a:pPr>
                      <a:r>
                        <a:rPr lang="zh-CN" sz="1000"/>
                        <a:t>定制 markdown</a:t>
                      </a:r>
                      <a:endParaRPr sz="1000"/>
                    </a:p>
                    <a:p>
                      <a:pPr indent="-122800" lvl="0" marL="144000" rtl="0" algn="l">
                        <a:spcBef>
                          <a:spcPts val="0"/>
                        </a:spcBef>
                        <a:spcAft>
                          <a:spcPts val="0"/>
                        </a:spcAft>
                        <a:buClr>
                          <a:schemeClr val="dk1"/>
                        </a:buClr>
                        <a:buSzPts val="800"/>
                        <a:buChar char="●"/>
                      </a:pPr>
                      <a:r>
                        <a:rPr lang="zh-CN" sz="800">
                          <a:solidFill>
                            <a:schemeClr val="dk1"/>
                          </a:solidFill>
                        </a:rPr>
                        <a:t>使用 [xx] 来链接元素</a:t>
                      </a:r>
                      <a:endParaRPr sz="1000"/>
                    </a:p>
                  </a:txBody>
                  <a:tcPr marT="91425" marB="91425" marR="91425" marL="91425"/>
                </a:tc>
                <a:tc>
                  <a:txBody>
                    <a:bodyPr/>
                    <a:lstStyle/>
                    <a:p>
                      <a:pPr indent="0" lvl="0" marL="0" rtl="0" algn="l">
                        <a:spcBef>
                          <a:spcPts val="0"/>
                        </a:spcBef>
                        <a:spcAft>
                          <a:spcPts val="0"/>
                        </a:spcAft>
                        <a:buNone/>
                      </a:pPr>
                      <a:r>
                        <a:rPr lang="zh-CN" sz="1000"/>
                        <a:t>不支持文档测试</a:t>
                      </a:r>
                      <a:endParaRPr sz="1000"/>
                    </a:p>
                  </a:txBody>
                  <a:tcPr marT="91425" marB="91425" marR="91425" marL="91425"/>
                </a:tc>
                <a:tc>
                  <a:txBody>
                    <a:bodyPr/>
                    <a:lstStyle/>
                    <a:p>
                      <a:pPr indent="0" lvl="0" marL="0" rtl="0" algn="l">
                        <a:spcBef>
                          <a:spcPts val="0"/>
                        </a:spcBef>
                        <a:spcAft>
                          <a:spcPts val="0"/>
                        </a:spcAft>
                        <a:buNone/>
                      </a:pPr>
                      <a:r>
                        <a:rPr lang="zh-CN" sz="700" u="sng">
                          <a:solidFill>
                            <a:schemeClr val="hlink"/>
                          </a:solidFill>
                          <a:hlinkClick r:id="rId3"/>
                        </a:rPr>
                        <a:t>https://github.com/dart-lang/dartdoc</a:t>
                      </a:r>
                      <a:endParaRPr sz="700"/>
                    </a:p>
                    <a:p>
                      <a:pPr indent="0" lvl="0" marL="0" rtl="0" algn="l">
                        <a:spcBef>
                          <a:spcPts val="0"/>
                        </a:spcBef>
                        <a:spcAft>
                          <a:spcPts val="0"/>
                        </a:spcAft>
                        <a:buNone/>
                      </a:pPr>
                      <a:r>
                        <a:rPr lang="zh-CN" sz="700" u="sng">
                          <a:solidFill>
                            <a:schemeClr val="hlink"/>
                          </a:solidFill>
                          <a:hlinkClick r:id="rId4"/>
                        </a:rPr>
                        <a:t>https://dart.cn/guides/language/effective-dart/documentation#markdown</a:t>
                      </a:r>
                      <a:r>
                        <a:rPr lang="zh-CN" sz="700"/>
                        <a:t> </a:t>
                      </a:r>
                      <a:endParaRPr sz="700"/>
                    </a:p>
                  </a:txBody>
                  <a:tcPr marT="91425" marB="91425" marR="91425" marL="91425"/>
                </a:tc>
              </a:tr>
              <a:tr h="685725">
                <a:tc>
                  <a:txBody>
                    <a:bodyPr/>
                    <a:lstStyle/>
                    <a:p>
                      <a:pPr indent="0" lvl="0" marL="0" rtl="0" algn="l">
                        <a:spcBef>
                          <a:spcPts val="0"/>
                        </a:spcBef>
                        <a:spcAft>
                          <a:spcPts val="0"/>
                        </a:spcAft>
                        <a:buNone/>
                      </a:pPr>
                      <a:r>
                        <a:rPr lang="zh-CN" sz="1000"/>
                        <a:t>Kotlin</a:t>
                      </a:r>
                      <a:endParaRPr sz="1000"/>
                    </a:p>
                  </a:txBody>
                  <a:tcPr marT="91425" marB="91425" marR="91425" marL="91425"/>
                </a:tc>
                <a:tc>
                  <a:txBody>
                    <a:bodyPr/>
                    <a:lstStyle/>
                    <a:p>
                      <a:pPr indent="0" lvl="0" marL="0" rtl="0" algn="l">
                        <a:spcBef>
                          <a:spcPts val="0"/>
                        </a:spcBef>
                        <a:spcAft>
                          <a:spcPts val="0"/>
                        </a:spcAft>
                        <a:buNone/>
                      </a:pPr>
                      <a:r>
                        <a:rPr lang="zh-CN" sz="1000"/>
                        <a:t>定制 markdown</a:t>
                      </a:r>
                      <a:endParaRPr sz="1000"/>
                    </a:p>
                    <a:p>
                      <a:pPr indent="-122800" lvl="0" marL="144000" rtl="0" algn="l">
                        <a:spcBef>
                          <a:spcPts val="0"/>
                        </a:spcBef>
                        <a:spcAft>
                          <a:spcPts val="0"/>
                        </a:spcAft>
                        <a:buClr>
                          <a:schemeClr val="dk1"/>
                        </a:buClr>
                        <a:buSzPts val="800"/>
                        <a:buChar char="●"/>
                      </a:pPr>
                      <a:r>
                        <a:rPr lang="zh-CN" sz="800">
                          <a:solidFill>
                            <a:schemeClr val="dk1"/>
                          </a:solidFill>
                        </a:rPr>
                        <a:t>使用 [xx] 来链接元素</a:t>
                      </a:r>
                      <a:endParaRPr sz="800">
                        <a:solidFill>
                          <a:schemeClr val="dk1"/>
                        </a:solidFill>
                      </a:endParaRPr>
                    </a:p>
                    <a:p>
                      <a:pPr indent="-122800" lvl="0" marL="144000" rtl="0" algn="l">
                        <a:spcBef>
                          <a:spcPts val="0"/>
                        </a:spcBef>
                        <a:spcAft>
                          <a:spcPts val="0"/>
                        </a:spcAft>
                        <a:buClr>
                          <a:schemeClr val="dk1"/>
                        </a:buClr>
                        <a:buSzPts val="800"/>
                        <a:buChar char="●"/>
                      </a:pPr>
                      <a:r>
                        <a:rPr lang="zh-CN" sz="800">
                          <a:solidFill>
                            <a:schemeClr val="dk1"/>
                          </a:solidFill>
                        </a:rPr>
                        <a:t>自定义标签（如 @param）</a:t>
                      </a:r>
                      <a:endParaRPr sz="1000"/>
                    </a:p>
                  </a:txBody>
                  <a:tcPr marT="91425" marB="91425" marR="91425" marL="91425"/>
                </a:tc>
                <a:tc>
                  <a:txBody>
                    <a:bodyPr/>
                    <a:lstStyle/>
                    <a:p>
                      <a:pPr indent="0" lvl="0" marL="0" rtl="0" algn="l">
                        <a:spcBef>
                          <a:spcPts val="0"/>
                        </a:spcBef>
                        <a:spcAft>
                          <a:spcPts val="0"/>
                        </a:spcAft>
                        <a:buNone/>
                      </a:pPr>
                      <a:r>
                        <a:rPr lang="zh-CN" sz="1000"/>
                        <a:t>没有</a:t>
                      </a:r>
                      <a:endParaRPr sz="1000"/>
                    </a:p>
                  </a:txBody>
                  <a:tcPr marT="91425" marB="91425" marR="91425" marL="91425"/>
                </a:tc>
                <a:tc>
                  <a:txBody>
                    <a:bodyPr/>
                    <a:lstStyle/>
                    <a:p>
                      <a:pPr indent="0" lvl="0" marL="0" rtl="0" algn="l">
                        <a:spcBef>
                          <a:spcPts val="0"/>
                        </a:spcBef>
                        <a:spcAft>
                          <a:spcPts val="0"/>
                        </a:spcAft>
                        <a:buNone/>
                      </a:pPr>
                      <a:r>
                        <a:rPr lang="zh-CN" sz="700"/>
                        <a:t>https://github.com/Kotlin/dokka/</a:t>
                      </a:r>
                      <a:endParaRPr sz="700"/>
                    </a:p>
                  </a:txBody>
                  <a:tcPr marT="91425" marB="91425" marR="91425" marL="91425"/>
                </a:tc>
              </a:tr>
              <a:tr h="685725">
                <a:tc>
                  <a:txBody>
                    <a:bodyPr/>
                    <a:lstStyle/>
                    <a:p>
                      <a:pPr indent="0" lvl="0" marL="0" rtl="0" algn="l">
                        <a:spcBef>
                          <a:spcPts val="0"/>
                        </a:spcBef>
                        <a:spcAft>
                          <a:spcPts val="0"/>
                        </a:spcAft>
                        <a:buNone/>
                      </a:pPr>
                      <a:r>
                        <a:rPr lang="zh-CN" sz="1000"/>
                        <a:t>Swift</a:t>
                      </a:r>
                      <a:endParaRPr sz="1000"/>
                    </a:p>
                  </a:txBody>
                  <a:tcPr marT="91425" marB="91425" marR="91425" marL="91425"/>
                </a:tc>
                <a:tc>
                  <a:txBody>
                    <a:bodyPr/>
                    <a:lstStyle/>
                    <a:p>
                      <a:pPr indent="0" lvl="0" marL="0" rtl="0" algn="l">
                        <a:spcBef>
                          <a:spcPts val="0"/>
                        </a:spcBef>
                        <a:spcAft>
                          <a:spcPts val="0"/>
                        </a:spcAft>
                        <a:buNone/>
                      </a:pPr>
                      <a:r>
                        <a:rPr lang="zh-CN" sz="1000"/>
                        <a:t>定制 markdown</a:t>
                      </a:r>
                      <a:endParaRPr sz="1000"/>
                    </a:p>
                    <a:p>
                      <a:pPr indent="-122800" lvl="0" marL="144000" rtl="0" algn="l">
                        <a:spcBef>
                          <a:spcPts val="0"/>
                        </a:spcBef>
                        <a:spcAft>
                          <a:spcPts val="0"/>
                        </a:spcAft>
                        <a:buClr>
                          <a:schemeClr val="dk1"/>
                        </a:buClr>
                        <a:buSzPts val="800"/>
                        <a:buChar char="●"/>
                      </a:pPr>
                      <a:r>
                        <a:rPr lang="zh-CN" sz="800">
                          <a:solidFill>
                            <a:schemeClr val="dk1"/>
                          </a:solidFill>
                        </a:rPr>
                        <a:t>自定义 callout 类型的系列标注（如 copyright、date、important 等）</a:t>
                      </a:r>
                      <a:endParaRPr sz="1000"/>
                    </a:p>
                  </a:txBody>
                  <a:tcPr marT="91425" marB="91425" marR="91425" marL="91425"/>
                </a:tc>
                <a:tc>
                  <a:txBody>
                    <a:bodyPr/>
                    <a:lstStyle/>
                    <a:p>
                      <a:pPr indent="0" lvl="0" marL="0" rtl="0" algn="l">
                        <a:spcBef>
                          <a:spcPts val="0"/>
                        </a:spcBef>
                        <a:spcAft>
                          <a:spcPts val="0"/>
                        </a:spcAft>
                        <a:buNone/>
                      </a:pPr>
                      <a:r>
                        <a:rPr b="1" lang="zh-CN" sz="1000"/>
                        <a:t>过去</a:t>
                      </a:r>
                      <a:r>
                        <a:rPr lang="zh-CN" sz="1000"/>
                        <a:t>支持文档测试</a:t>
                      </a:r>
                      <a:endParaRPr sz="1000"/>
                    </a:p>
                  </a:txBody>
                  <a:tcPr marT="91425" marB="91425" marR="91425" marL="91425"/>
                </a:tc>
                <a:tc>
                  <a:txBody>
                    <a:bodyPr/>
                    <a:lstStyle/>
                    <a:p>
                      <a:pPr indent="0" lvl="0" marL="0" rtl="0" algn="l">
                        <a:spcBef>
                          <a:spcPts val="0"/>
                        </a:spcBef>
                        <a:spcAft>
                          <a:spcPts val="0"/>
                        </a:spcAft>
                        <a:buNone/>
                      </a:pPr>
                      <a:r>
                        <a:rPr lang="zh-CN" sz="700" u="sng">
                          <a:solidFill>
                            <a:schemeClr val="hlink"/>
                          </a:solidFill>
                          <a:hlinkClick r:id="rId5"/>
                        </a:rPr>
                        <a:t>https://github.com/SwiftDocOrg/swift-doc</a:t>
                      </a:r>
                      <a:endParaRPr sz="700"/>
                    </a:p>
                    <a:p>
                      <a:pPr indent="0" lvl="0" marL="0" rtl="0" algn="l">
                        <a:spcBef>
                          <a:spcPts val="0"/>
                        </a:spcBef>
                        <a:spcAft>
                          <a:spcPts val="0"/>
                        </a:spcAft>
                        <a:buNone/>
                      </a:pPr>
                      <a:r>
                        <a:rPr lang="zh-CN" sz="700" u="sng">
                          <a:solidFill>
                            <a:schemeClr val="hlink"/>
                          </a:solidFill>
                          <a:hlinkClick r:id="rId6"/>
                        </a:rPr>
                        <a:t>https://github.com/SwiftDocOrg/SwiftMarkup</a:t>
                      </a:r>
                      <a:endParaRPr sz="700"/>
                    </a:p>
                    <a:p>
                      <a:pPr indent="0" lvl="0" marL="0" rtl="0" algn="l">
                        <a:spcBef>
                          <a:spcPts val="0"/>
                        </a:spcBef>
                        <a:spcAft>
                          <a:spcPts val="0"/>
                        </a:spcAft>
                        <a:buNone/>
                      </a:pPr>
                      <a:r>
                        <a:t/>
                      </a:r>
                      <a:endParaRPr sz="7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2"/>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文档测试 1：</a:t>
            </a:r>
            <a:r>
              <a:rPr lang="zh-CN"/>
              <a:t>Rustdoc </a:t>
            </a:r>
            <a:r>
              <a:rPr lang="zh-CN"/>
              <a:t>注释即代码 </a:t>
            </a:r>
            <a:endParaRPr/>
          </a:p>
        </p:txBody>
      </p:sp>
      <p:sp>
        <p:nvSpPr>
          <p:cNvPr id="246" name="Google Shape;24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47" name="Google Shape;247;p32"/>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自动抽取代码中的文档，形成标准形式的文档集合，还可以对文档中的示例代码进行测试。</a:t>
            </a:r>
            <a:endParaRPr/>
          </a:p>
        </p:txBody>
      </p:sp>
      <p:pic>
        <p:nvPicPr>
          <p:cNvPr id="248" name="Google Shape;248;p32"/>
          <p:cNvPicPr preferRelativeResize="0"/>
          <p:nvPr/>
        </p:nvPicPr>
        <p:blipFill>
          <a:blip r:embed="rId3">
            <a:alphaModFix/>
          </a:blip>
          <a:stretch>
            <a:fillRect/>
          </a:stretch>
        </p:blipFill>
        <p:spPr>
          <a:xfrm>
            <a:off x="374450" y="1389725"/>
            <a:ext cx="6849325" cy="2997051"/>
          </a:xfrm>
          <a:prstGeom prst="rect">
            <a:avLst/>
          </a:prstGeom>
          <a:noFill/>
          <a:ln>
            <a:noFill/>
          </a:ln>
          <a:effectLst>
            <a:outerShdw blurRad="57150" rotWithShape="0" algn="bl" dir="5400000" dist="19050">
              <a:srgbClr val="000000">
                <a:alpha val="50000"/>
              </a:srgbClr>
            </a:outerShdw>
          </a:effectLst>
        </p:spPr>
      </p:pic>
      <p:sp>
        <p:nvSpPr>
          <p:cNvPr id="249" name="Google Shape;249;p32"/>
          <p:cNvSpPr/>
          <p:nvPr/>
        </p:nvSpPr>
        <p:spPr>
          <a:xfrm>
            <a:off x="317250" y="1331375"/>
            <a:ext cx="4243800" cy="19554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32"/>
          <p:cNvCxnSpPr>
            <a:stCxn id="249" idx="3"/>
            <a:endCxn id="251" idx="2"/>
          </p:cNvCxnSpPr>
          <p:nvPr/>
        </p:nvCxnSpPr>
        <p:spPr>
          <a:xfrm flipH="1" rot="10800000">
            <a:off x="4561050" y="2064575"/>
            <a:ext cx="3375300" cy="244500"/>
          </a:xfrm>
          <a:prstGeom prst="bentConnector2">
            <a:avLst/>
          </a:prstGeom>
          <a:noFill/>
          <a:ln cap="flat" cmpd="sng" w="19050">
            <a:solidFill>
              <a:schemeClr val="dk2"/>
            </a:solidFill>
            <a:prstDash val="solid"/>
            <a:round/>
            <a:headEnd len="med" w="med" type="stealth"/>
            <a:tailEnd len="med" w="med" type="none"/>
          </a:ln>
        </p:spPr>
      </p:cxnSp>
      <p:sp>
        <p:nvSpPr>
          <p:cNvPr id="251" name="Google Shape;251;p32"/>
          <p:cNvSpPr txBox="1"/>
          <p:nvPr/>
        </p:nvSpPr>
        <p:spPr>
          <a:xfrm>
            <a:off x="7374575" y="1664225"/>
            <a:ext cx="1123500" cy="400200"/>
          </a:xfrm>
          <a:prstGeom prst="rect">
            <a:avLst/>
          </a:prstGeom>
          <a:noFill/>
          <a:ln cap="flat" cmpd="sng" w="19050">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注释</a:t>
            </a:r>
            <a:endParaRPr>
              <a:latin typeface="Inter"/>
              <a:ea typeface="Inter"/>
              <a:cs typeface="Inter"/>
              <a:sym typeface="Inter"/>
            </a:endParaRPr>
          </a:p>
        </p:txBody>
      </p:sp>
      <p:sp>
        <p:nvSpPr>
          <p:cNvPr id="252" name="Google Shape;252;p32"/>
          <p:cNvSpPr txBox="1"/>
          <p:nvPr/>
        </p:nvSpPr>
        <p:spPr>
          <a:xfrm>
            <a:off x="5242300" y="3307625"/>
            <a:ext cx="30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编译时，会独立编译文档。如果编译不成功，则构建不成功。</a:t>
            </a:r>
            <a:endParaRPr>
              <a:latin typeface="Inter"/>
              <a:ea typeface="Inter"/>
              <a:cs typeface="Inter"/>
              <a:sym typeface="Inter"/>
            </a:endParaRPr>
          </a:p>
        </p:txBody>
      </p:sp>
      <p:sp>
        <p:nvSpPr>
          <p:cNvPr id="253" name="Google Shape;253;p32"/>
          <p:cNvSpPr txBox="1"/>
          <p:nvPr/>
        </p:nvSpPr>
        <p:spPr>
          <a:xfrm>
            <a:off x="442050" y="4446600"/>
            <a:ext cx="235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Inter"/>
                <a:ea typeface="Inter"/>
                <a:cs typeface="Inter"/>
                <a:sym typeface="Inter"/>
              </a:rPr>
              <a:t>基于 markdown 语法</a:t>
            </a:r>
            <a:endParaRPr sz="800">
              <a:latin typeface="Inter"/>
              <a:ea typeface="Inter"/>
              <a:cs typeface="Inter"/>
              <a:sym typeface="Inter"/>
            </a:endParaRPr>
          </a:p>
        </p:txBody>
      </p:sp>
      <p:sp>
        <p:nvSpPr>
          <p:cNvPr id="254" name="Google Shape;254;p32"/>
          <p:cNvSpPr txBox="1"/>
          <p:nvPr/>
        </p:nvSpPr>
        <p:spPr>
          <a:xfrm>
            <a:off x="1326175" y="1986725"/>
            <a:ext cx="9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IDE 支持</a:t>
            </a:r>
            <a:endParaRPr>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Rustdoc </a:t>
            </a:r>
            <a:r>
              <a:rPr lang="zh-CN"/>
              <a:t>示例</a:t>
            </a:r>
            <a:endParaRPr/>
          </a:p>
        </p:txBody>
      </p:sp>
      <p:sp>
        <p:nvSpPr>
          <p:cNvPr id="260" name="Google Shape;26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61" name="Google Shape;261;p33"/>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转换原有函数，使之可编译和运行</a:t>
            </a:r>
            <a:endParaRPr/>
          </a:p>
        </p:txBody>
      </p:sp>
      <p:sp>
        <p:nvSpPr>
          <p:cNvPr id="262" name="Google Shape;262;p33"/>
          <p:cNvSpPr txBox="1"/>
          <p:nvPr/>
        </p:nvSpPr>
        <p:spPr>
          <a:xfrm>
            <a:off x="3104825" y="1424975"/>
            <a:ext cx="4509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9E880D"/>
                </a:solidFill>
                <a:highlight>
                  <a:srgbClr val="FFFFFF"/>
                </a:highlight>
                <a:latin typeface="Consolas"/>
                <a:ea typeface="Consolas"/>
                <a:cs typeface="Consolas"/>
                <a:sym typeface="Consolas"/>
              </a:rPr>
              <a:t>#![allow(unused)]</a:t>
            </a:r>
            <a:endParaRPr sz="1200">
              <a:solidFill>
                <a:srgbClr val="9E880D"/>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200">
              <a:solidFill>
                <a:srgbClr val="9E880D"/>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033B3"/>
                </a:solidFill>
                <a:highlight>
                  <a:srgbClr val="FFFFFF"/>
                </a:highlight>
                <a:latin typeface="Consolas"/>
                <a:ea typeface="Consolas"/>
                <a:cs typeface="Consolas"/>
                <a:sym typeface="Consolas"/>
              </a:rPr>
              <a:t>fn </a:t>
            </a:r>
            <a:r>
              <a:rPr lang="zh-CN" sz="1200">
                <a:solidFill>
                  <a:srgbClr val="00627A"/>
                </a:solidFill>
                <a:highlight>
                  <a:srgbClr val="FFFFFF"/>
                </a:highlight>
                <a:latin typeface="Consolas"/>
                <a:ea typeface="Consolas"/>
                <a:cs typeface="Consolas"/>
                <a:sym typeface="Consolas"/>
              </a:rPr>
              <a:t>main</a:t>
            </a:r>
            <a:r>
              <a:rPr lang="zh-CN" sz="1200">
                <a:solidFill>
                  <a:srgbClr val="080808"/>
                </a:solidFill>
                <a:highlight>
                  <a:srgbClr val="FFFFFF"/>
                </a:highlight>
                <a:latin typeface="Consolas"/>
                <a:ea typeface="Consolas"/>
                <a:cs typeface="Consolas"/>
                <a:sym typeface="Consolas"/>
              </a:rPr>
              <a:t>() {</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80808"/>
                </a:solidFill>
                <a:highlight>
                  <a:srgbClr val="FFFFFF"/>
                </a:highlight>
                <a:latin typeface="Consolas"/>
                <a:ea typeface="Consolas"/>
                <a:cs typeface="Consolas"/>
                <a:sym typeface="Consolas"/>
              </a:rPr>
              <a:t>   </a:t>
            </a:r>
            <a:r>
              <a:rPr lang="zh-CN" sz="1200">
                <a:solidFill>
                  <a:srgbClr val="9E880D"/>
                </a:solidFill>
                <a:highlight>
                  <a:srgbClr val="FFFFFF"/>
                </a:highlight>
                <a:latin typeface="Consolas"/>
                <a:ea typeface="Consolas"/>
                <a:cs typeface="Consolas"/>
                <a:sym typeface="Consolas"/>
              </a:rPr>
              <a:t>#[allow(non_snake_case)]</a:t>
            </a:r>
            <a:endParaRPr sz="1200">
              <a:solidFill>
                <a:srgbClr val="9E880D"/>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9E880D"/>
                </a:solidFill>
                <a:highlight>
                  <a:srgbClr val="FFFFFF"/>
                </a:highlight>
                <a:latin typeface="Consolas"/>
                <a:ea typeface="Consolas"/>
                <a:cs typeface="Consolas"/>
                <a:sym typeface="Consolas"/>
              </a:rPr>
              <a:t>   </a:t>
            </a:r>
            <a:r>
              <a:rPr lang="zh-CN" sz="1200">
                <a:solidFill>
                  <a:srgbClr val="0033B3"/>
                </a:solidFill>
                <a:highlight>
                  <a:srgbClr val="FFFFFF"/>
                </a:highlight>
                <a:latin typeface="Consolas"/>
                <a:ea typeface="Consolas"/>
                <a:cs typeface="Consolas"/>
                <a:sym typeface="Consolas"/>
              </a:rPr>
              <a:t>fn </a:t>
            </a:r>
            <a:r>
              <a:rPr lang="zh-CN" sz="1200">
                <a:solidFill>
                  <a:srgbClr val="00627A"/>
                </a:solidFill>
                <a:highlight>
                  <a:srgbClr val="FFFFFF"/>
                </a:highlight>
                <a:latin typeface="Consolas"/>
                <a:ea typeface="Consolas"/>
                <a:cs typeface="Consolas"/>
                <a:sym typeface="Consolas"/>
              </a:rPr>
              <a:t>_doctest_main__some_unique_name</a:t>
            </a:r>
            <a:r>
              <a:rPr lang="zh-CN" sz="1200">
                <a:solidFill>
                  <a:srgbClr val="080808"/>
                </a:solidFill>
                <a:highlight>
                  <a:srgbClr val="FFFFFF"/>
                </a:highlight>
                <a:latin typeface="Consolas"/>
                <a:ea typeface="Consolas"/>
                <a:cs typeface="Consolas"/>
                <a:sym typeface="Consolas"/>
              </a:rPr>
              <a:t>() {</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80808"/>
                </a:solidFill>
                <a:highlight>
                  <a:srgbClr val="FFFFFF"/>
                </a:highlight>
                <a:latin typeface="Consolas"/>
                <a:ea typeface="Consolas"/>
                <a:cs typeface="Consolas"/>
                <a:sym typeface="Consolas"/>
              </a:rPr>
              <a:t>       </a:t>
            </a:r>
            <a:r>
              <a:rPr lang="zh-CN" sz="1200">
                <a:solidFill>
                  <a:srgbClr val="DD6718"/>
                </a:solidFill>
                <a:highlight>
                  <a:srgbClr val="FFFFFF"/>
                </a:highlight>
                <a:latin typeface="Consolas"/>
                <a:ea typeface="Consolas"/>
                <a:cs typeface="Consolas"/>
                <a:sym typeface="Consolas"/>
              </a:rPr>
              <a:t>assert_eq!</a:t>
            </a:r>
            <a:r>
              <a:rPr lang="zh-CN" sz="1200">
                <a:solidFill>
                  <a:srgbClr val="080808"/>
                </a:solidFill>
                <a:highlight>
                  <a:srgbClr val="FFFFFF"/>
                </a:highlight>
                <a:latin typeface="Consolas"/>
                <a:ea typeface="Consolas"/>
                <a:cs typeface="Consolas"/>
                <a:sym typeface="Consolas"/>
              </a:rPr>
              <a:t>(</a:t>
            </a:r>
            <a:r>
              <a:rPr lang="zh-CN" sz="1200">
                <a:solidFill>
                  <a:srgbClr val="1750EB"/>
                </a:solidFill>
                <a:highlight>
                  <a:srgbClr val="FFFFFF"/>
                </a:highlight>
                <a:latin typeface="Consolas"/>
                <a:ea typeface="Consolas"/>
                <a:cs typeface="Consolas"/>
                <a:sym typeface="Consolas"/>
              </a:rPr>
              <a:t>2 </a:t>
            </a:r>
            <a:r>
              <a:rPr lang="zh-CN" sz="1200">
                <a:solidFill>
                  <a:srgbClr val="080808"/>
                </a:solidFill>
                <a:highlight>
                  <a:srgbClr val="FFFFFF"/>
                </a:highlight>
                <a:latin typeface="Consolas"/>
                <a:ea typeface="Consolas"/>
                <a:cs typeface="Consolas"/>
                <a:sym typeface="Consolas"/>
              </a:rPr>
              <a:t>+ </a:t>
            </a:r>
            <a:r>
              <a:rPr lang="zh-CN" sz="1200">
                <a:solidFill>
                  <a:srgbClr val="1750EB"/>
                </a:solidFill>
                <a:highlight>
                  <a:srgbClr val="FFFFFF"/>
                </a:highlight>
                <a:latin typeface="Consolas"/>
                <a:ea typeface="Consolas"/>
                <a:cs typeface="Consolas"/>
                <a:sym typeface="Consolas"/>
              </a:rPr>
              <a:t>2</a:t>
            </a:r>
            <a:r>
              <a:rPr lang="zh-CN" sz="1200">
                <a:solidFill>
                  <a:srgbClr val="080808"/>
                </a:solidFill>
                <a:highlight>
                  <a:srgbClr val="FFFFFF"/>
                </a:highlight>
                <a:latin typeface="Consolas"/>
                <a:ea typeface="Consolas"/>
                <a:cs typeface="Consolas"/>
                <a:sym typeface="Consolas"/>
              </a:rPr>
              <a:t>, </a:t>
            </a:r>
            <a:r>
              <a:rPr lang="zh-CN" sz="1200">
                <a:solidFill>
                  <a:srgbClr val="1750EB"/>
                </a:solidFill>
                <a:highlight>
                  <a:srgbClr val="FFFFFF"/>
                </a:highlight>
                <a:latin typeface="Consolas"/>
                <a:ea typeface="Consolas"/>
                <a:cs typeface="Consolas"/>
                <a:sym typeface="Consolas"/>
              </a:rPr>
              <a:t>4</a:t>
            </a:r>
            <a:r>
              <a:rPr lang="zh-CN" sz="1200">
                <a:solidFill>
                  <a:srgbClr val="080808"/>
                </a:solidFill>
                <a:highlight>
                  <a:srgbClr val="FFFFFF"/>
                </a:highlight>
                <a:latin typeface="Consolas"/>
                <a:ea typeface="Consolas"/>
                <a:cs typeface="Consolas"/>
                <a:sym typeface="Consolas"/>
              </a:rPr>
              <a:t>);</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80808"/>
                </a:solidFill>
                <a:highlight>
                  <a:srgbClr val="FFFFFF"/>
                </a:highlight>
                <a:latin typeface="Consolas"/>
                <a:ea typeface="Consolas"/>
                <a:cs typeface="Consolas"/>
                <a:sym typeface="Consolas"/>
              </a:rPr>
              <a:t>   }</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80808"/>
                </a:solidFill>
                <a:highlight>
                  <a:srgbClr val="FFFFFF"/>
                </a:highlight>
                <a:latin typeface="Consolas"/>
                <a:ea typeface="Consolas"/>
                <a:cs typeface="Consolas"/>
                <a:sym typeface="Consolas"/>
              </a:rPr>
              <a:t>   _doctest_main__some_unique_name()</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zh-CN" sz="1200">
                <a:solidFill>
                  <a:srgbClr val="080808"/>
                </a:solidFill>
                <a:highlight>
                  <a:srgbClr val="FFFFFF"/>
                </a:highlight>
                <a:latin typeface="Consolas"/>
                <a:ea typeface="Consolas"/>
                <a:cs typeface="Consolas"/>
                <a:sym typeface="Consolas"/>
              </a:rPr>
              <a:t>}</a:t>
            </a:r>
            <a:endParaRPr sz="1200">
              <a:solidFill>
                <a:srgbClr val="080808"/>
              </a:solidFill>
              <a:highlight>
                <a:srgbClr val="FFFFFF"/>
              </a:highlight>
              <a:latin typeface="Consolas"/>
              <a:ea typeface="Consolas"/>
              <a:cs typeface="Consolas"/>
              <a:sym typeface="Consolas"/>
            </a:endParaRPr>
          </a:p>
        </p:txBody>
      </p:sp>
      <p:sp>
        <p:nvSpPr>
          <p:cNvPr id="263" name="Google Shape;263;p33"/>
          <p:cNvSpPr/>
          <p:nvPr/>
        </p:nvSpPr>
        <p:spPr>
          <a:xfrm>
            <a:off x="2433900" y="2260175"/>
            <a:ext cx="411000" cy="1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txBox="1"/>
          <p:nvPr/>
        </p:nvSpPr>
        <p:spPr>
          <a:xfrm>
            <a:off x="2147900" y="2485975"/>
            <a:ext cx="93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转换</a:t>
            </a:r>
            <a:endParaRPr sz="1200">
              <a:latin typeface="Inter"/>
              <a:ea typeface="Inter"/>
              <a:cs typeface="Inter"/>
              <a:sym typeface="Inter"/>
            </a:endParaRPr>
          </a:p>
        </p:txBody>
      </p:sp>
      <p:pic>
        <p:nvPicPr>
          <p:cNvPr id="265" name="Google Shape;265;p33"/>
          <p:cNvPicPr preferRelativeResize="0"/>
          <p:nvPr/>
        </p:nvPicPr>
        <p:blipFill rotWithShape="1">
          <a:blip r:embed="rId3">
            <a:alphaModFix/>
          </a:blip>
          <a:srcRect b="0" l="0" r="43952" t="0"/>
          <a:stretch/>
        </p:blipFill>
        <p:spPr>
          <a:xfrm>
            <a:off x="374450" y="1844150"/>
            <a:ext cx="1711049" cy="1050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p:nvPr/>
        </p:nvSpPr>
        <p:spPr>
          <a:xfrm>
            <a:off x="4120525" y="2182125"/>
            <a:ext cx="2002200" cy="1608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6734925" y="1471800"/>
            <a:ext cx="2002200" cy="3104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R</a:t>
            </a:r>
            <a:r>
              <a:rPr lang="zh-CN"/>
              <a:t>ustdoc 流程</a:t>
            </a:r>
            <a:endParaRPr/>
          </a:p>
        </p:txBody>
      </p:sp>
      <p:sp>
        <p:nvSpPr>
          <p:cNvPr id="273" name="Google Shape;27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74" name="Google Shape;274;p34"/>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解析 markdown 中的代码模块，创建为带 main 的函数，编译和执行这个函数，返回结果</a:t>
            </a:r>
            <a:endParaRPr/>
          </a:p>
        </p:txBody>
      </p:sp>
      <p:sp>
        <p:nvSpPr>
          <p:cNvPr id="275" name="Google Shape;275;p34"/>
          <p:cNvSpPr/>
          <p:nvPr/>
        </p:nvSpPr>
        <p:spPr>
          <a:xfrm>
            <a:off x="1572033" y="13701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解析参数</a:t>
            </a:r>
            <a:endParaRPr/>
          </a:p>
          <a:p>
            <a:pPr indent="0" lvl="0" marL="0" rtl="0" algn="ctr">
              <a:spcBef>
                <a:spcPts val="0"/>
              </a:spcBef>
              <a:spcAft>
                <a:spcPts val="0"/>
              </a:spcAft>
              <a:buNone/>
            </a:pPr>
            <a:r>
              <a:rPr lang="zh-CN" sz="800"/>
              <a:t>(doctest::run)</a:t>
            </a:r>
            <a:endParaRPr sz="800"/>
          </a:p>
        </p:txBody>
      </p:sp>
      <p:sp>
        <p:nvSpPr>
          <p:cNvPr id="276" name="Google Shape;276;p34"/>
          <p:cNvSpPr/>
          <p:nvPr/>
        </p:nvSpPr>
        <p:spPr>
          <a:xfrm>
            <a:off x="1572026" y="2238283"/>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编译</a:t>
            </a:r>
            <a:endParaRPr/>
          </a:p>
          <a:p>
            <a:pPr indent="0" lvl="0" marL="0" rtl="0" algn="ctr">
              <a:spcBef>
                <a:spcPts val="0"/>
              </a:spcBef>
              <a:spcAft>
                <a:spcPts val="0"/>
              </a:spcAft>
              <a:buNone/>
            </a:pPr>
            <a:r>
              <a:rPr lang="zh-CN" sz="800">
                <a:solidFill>
                  <a:schemeClr val="dk1"/>
                </a:solidFill>
              </a:rPr>
              <a:t>(interface::run_compiler)</a:t>
            </a:r>
            <a:endParaRPr/>
          </a:p>
        </p:txBody>
      </p:sp>
      <p:sp>
        <p:nvSpPr>
          <p:cNvPr id="277" name="Google Shape;277;p34"/>
          <p:cNvSpPr/>
          <p:nvPr/>
        </p:nvSpPr>
        <p:spPr>
          <a:xfrm>
            <a:off x="4380393" y="2326627"/>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遍历语法树</a:t>
            </a:r>
            <a:endParaRPr/>
          </a:p>
          <a:p>
            <a:pPr indent="0" lvl="0" marL="0" rtl="0" algn="ctr">
              <a:spcBef>
                <a:spcPts val="0"/>
              </a:spcBef>
              <a:spcAft>
                <a:spcPts val="0"/>
              </a:spcAft>
              <a:buNone/>
            </a:pPr>
            <a:r>
              <a:rPr lang="zh-CN" sz="800">
                <a:solidFill>
                  <a:schemeClr val="dk1"/>
                </a:solidFill>
              </a:rPr>
              <a:t>(interface::run_compiler)</a:t>
            </a:r>
            <a:endParaRPr/>
          </a:p>
        </p:txBody>
      </p:sp>
      <p:sp>
        <p:nvSpPr>
          <p:cNvPr id="278" name="Google Shape;278;p34"/>
          <p:cNvSpPr/>
          <p:nvPr/>
        </p:nvSpPr>
        <p:spPr>
          <a:xfrm>
            <a:off x="4380398" y="3194802"/>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查找可测试代码</a:t>
            </a:r>
            <a:endParaRPr/>
          </a:p>
          <a:p>
            <a:pPr indent="0" lvl="0" marL="0" rtl="0" algn="ctr">
              <a:spcBef>
                <a:spcPts val="0"/>
              </a:spcBef>
              <a:spcAft>
                <a:spcPts val="0"/>
              </a:spcAft>
              <a:buClr>
                <a:schemeClr val="dk1"/>
              </a:buClr>
              <a:buSzPts val="1100"/>
              <a:buFont typeface="Arial"/>
              <a:buNone/>
            </a:pPr>
            <a:r>
              <a:rPr lang="zh-CN" sz="800">
                <a:solidFill>
                  <a:schemeClr val="dk1"/>
                </a:solidFill>
              </a:rPr>
              <a:t>(hir_collector::visit_testable)</a:t>
            </a:r>
            <a:endParaRPr/>
          </a:p>
        </p:txBody>
      </p:sp>
      <p:sp>
        <p:nvSpPr>
          <p:cNvPr id="279" name="Google Shape;279;p34"/>
          <p:cNvSpPr/>
          <p:nvPr/>
        </p:nvSpPr>
        <p:spPr>
          <a:xfrm>
            <a:off x="6936748" y="16601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解析 markdown</a:t>
            </a:r>
            <a:r>
              <a:rPr lang="zh-CN"/>
              <a:t> </a:t>
            </a:r>
            <a:r>
              <a:rPr lang="zh-CN" sz="800">
                <a:solidFill>
                  <a:schemeClr val="dk1"/>
                </a:solidFill>
              </a:rPr>
              <a:t>(markdown::</a:t>
            </a:r>
            <a:r>
              <a:rPr lang="zh-CN" sz="800">
                <a:solidFill>
                  <a:schemeClr val="dk1"/>
                </a:solidFill>
              </a:rPr>
              <a:t>find_testable_code</a:t>
            </a:r>
            <a:r>
              <a:rPr lang="zh-CN" sz="800">
                <a:solidFill>
                  <a:schemeClr val="dk1"/>
                </a:solidFill>
              </a:rPr>
              <a:t>)</a:t>
            </a:r>
            <a:endParaRPr/>
          </a:p>
        </p:txBody>
      </p:sp>
      <p:sp>
        <p:nvSpPr>
          <p:cNvPr id="280" name="Google Shape;280;p34"/>
          <p:cNvSpPr/>
          <p:nvPr/>
        </p:nvSpPr>
        <p:spPr>
          <a:xfrm>
            <a:off x="6936748" y="239599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添加测试</a:t>
            </a:r>
            <a:r>
              <a:rPr lang="zh-CN" sz="800">
                <a:solidFill>
                  <a:schemeClr val="dk1"/>
                </a:solidFill>
              </a:rPr>
              <a:t>(doc_test::add_test)</a:t>
            </a:r>
            <a:endParaRPr/>
          </a:p>
        </p:txBody>
      </p:sp>
      <p:sp>
        <p:nvSpPr>
          <p:cNvPr id="281" name="Google Shape;281;p34"/>
          <p:cNvSpPr/>
          <p:nvPr/>
        </p:nvSpPr>
        <p:spPr>
          <a:xfrm>
            <a:off x="6936761" y="3816908"/>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创建</a:t>
            </a:r>
            <a:r>
              <a:rPr lang="zh-CN"/>
              <a:t>测试</a:t>
            </a:r>
            <a:r>
              <a:rPr lang="zh-CN"/>
              <a:t>代码</a:t>
            </a:r>
            <a:r>
              <a:rPr lang="zh-CN"/>
              <a:t> </a:t>
            </a:r>
            <a:r>
              <a:rPr lang="zh-CN" sz="800">
                <a:solidFill>
                  <a:schemeClr val="dk1"/>
                </a:solidFill>
              </a:rPr>
              <a:t>(doc_test::make_test)</a:t>
            </a:r>
            <a:endParaRPr/>
          </a:p>
        </p:txBody>
      </p:sp>
      <p:sp>
        <p:nvSpPr>
          <p:cNvPr id="282" name="Google Shape;282;p34"/>
          <p:cNvSpPr/>
          <p:nvPr/>
        </p:nvSpPr>
        <p:spPr>
          <a:xfrm>
            <a:off x="6936761" y="310644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编译</a:t>
            </a:r>
            <a:r>
              <a:rPr lang="zh-CN"/>
              <a:t>测试 </a:t>
            </a:r>
            <a:r>
              <a:rPr lang="zh-CN" sz="800">
                <a:solidFill>
                  <a:schemeClr val="dk1"/>
                </a:solidFill>
              </a:rPr>
              <a:t>(doc_test::run_test)</a:t>
            </a:r>
            <a:endParaRPr/>
          </a:p>
        </p:txBody>
      </p:sp>
      <p:sp>
        <p:nvSpPr>
          <p:cNvPr id="283" name="Google Shape;283;p34"/>
          <p:cNvSpPr/>
          <p:nvPr/>
        </p:nvSpPr>
        <p:spPr>
          <a:xfrm>
            <a:off x="1572023" y="310644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执行</a:t>
            </a:r>
            <a:r>
              <a:rPr lang="zh-CN"/>
              <a:t>测试 </a:t>
            </a:r>
            <a:r>
              <a:rPr lang="zh-CN" sz="800">
                <a:solidFill>
                  <a:schemeClr val="dk1"/>
                </a:solidFill>
              </a:rPr>
              <a:t>(doc_test::run_test)</a:t>
            </a:r>
            <a:endParaRPr/>
          </a:p>
        </p:txBody>
      </p:sp>
      <p:sp>
        <p:nvSpPr>
          <p:cNvPr id="284" name="Google Shape;284;p34"/>
          <p:cNvSpPr/>
          <p:nvPr/>
        </p:nvSpPr>
        <p:spPr>
          <a:xfrm>
            <a:off x="3331213" y="2364275"/>
            <a:ext cx="659400" cy="21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2209925" y="2755013"/>
            <a:ext cx="270300" cy="30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2209925" y="1886850"/>
            <a:ext cx="270300" cy="30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4"/>
          <p:cNvSpPr/>
          <p:nvPr/>
        </p:nvSpPr>
        <p:spPr>
          <a:xfrm>
            <a:off x="5059900" y="2843363"/>
            <a:ext cx="270300" cy="305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p:nvPr/>
        </p:nvSpPr>
        <p:spPr>
          <a:xfrm>
            <a:off x="7600875" y="2186906"/>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4"/>
          <p:cNvSpPr/>
          <p:nvPr/>
        </p:nvSpPr>
        <p:spPr>
          <a:xfrm>
            <a:off x="7600875" y="2910081"/>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7616250" y="3620531"/>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6042613" y="3320800"/>
            <a:ext cx="659400" cy="218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文档测试 2：</a:t>
            </a:r>
            <a:r>
              <a:rPr lang="zh-CN"/>
              <a:t>Julia</a:t>
            </a:r>
            <a:endParaRPr/>
          </a:p>
        </p:txBody>
      </p:sp>
      <p:sp>
        <p:nvSpPr>
          <p:cNvPr id="297" name="Google Shape;2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98" name="Google Shape;298;p35"/>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基于 markdown 定制，并包含相关的断言</a:t>
            </a:r>
            <a:endParaRPr/>
          </a:p>
        </p:txBody>
      </p:sp>
      <p:sp>
        <p:nvSpPr>
          <p:cNvPr id="299" name="Google Shape;299;p35"/>
          <p:cNvSpPr txBox="1"/>
          <p:nvPr/>
        </p:nvSpPr>
        <p:spPr>
          <a:xfrm>
            <a:off x="369000" y="1612225"/>
            <a:ext cx="2610900" cy="18471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```jldoctest</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a = 1</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b = 2</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a + b</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 output</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3</a:t>
            </a:r>
            <a:endParaRPr b="1"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i="1" lang="zh-CN" sz="1200">
                <a:solidFill>
                  <a:srgbClr val="8C8C8C"/>
                </a:solidFill>
                <a:highlight>
                  <a:srgbClr val="FFFFFF"/>
                </a:highlight>
                <a:latin typeface="Courier New"/>
                <a:ea typeface="Courier New"/>
                <a:cs typeface="Courier New"/>
                <a:sym typeface="Courier New"/>
              </a:rPr>
              <a:t>```</a:t>
            </a:r>
            <a:endParaRPr b="1"/>
          </a:p>
        </p:txBody>
      </p:sp>
      <p:sp>
        <p:nvSpPr>
          <p:cNvPr id="300" name="Google Shape;300;p35"/>
          <p:cNvSpPr/>
          <p:nvPr/>
        </p:nvSpPr>
        <p:spPr>
          <a:xfrm>
            <a:off x="140425" y="2548350"/>
            <a:ext cx="2990400" cy="618900"/>
          </a:xfrm>
          <a:prstGeom prst="rect">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txBox="1"/>
          <p:nvPr/>
        </p:nvSpPr>
        <p:spPr>
          <a:xfrm>
            <a:off x="369000" y="4165900"/>
            <a:ext cx="17682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latin typeface="Inter"/>
                <a:ea typeface="Inter"/>
                <a:cs typeface="Inter"/>
                <a:sym typeface="Inter"/>
              </a:rPr>
              <a:t>断言</a:t>
            </a:r>
            <a:endParaRPr sz="1000">
              <a:latin typeface="Inter"/>
              <a:ea typeface="Inter"/>
              <a:cs typeface="Inter"/>
              <a:sym typeface="Inter"/>
            </a:endParaRPr>
          </a:p>
        </p:txBody>
      </p:sp>
      <p:cxnSp>
        <p:nvCxnSpPr>
          <p:cNvPr id="302" name="Google Shape;302;p35"/>
          <p:cNvCxnSpPr>
            <a:stCxn id="300" idx="2"/>
            <a:endCxn id="301" idx="0"/>
          </p:cNvCxnSpPr>
          <p:nvPr/>
        </p:nvCxnSpPr>
        <p:spPr>
          <a:xfrm rot="5400000">
            <a:off x="945025" y="3475350"/>
            <a:ext cx="998700" cy="382500"/>
          </a:xfrm>
          <a:prstGeom prst="bentConnector3">
            <a:avLst>
              <a:gd fmla="val 49997" name="adj1"/>
            </a:avLst>
          </a:prstGeom>
          <a:noFill/>
          <a:ln cap="flat" cmpd="sng" w="9525">
            <a:solidFill>
              <a:schemeClr val="accent2"/>
            </a:solidFill>
            <a:prstDash val="solid"/>
            <a:round/>
            <a:headEnd len="med" w="med" type="stealth"/>
            <a:tailEnd len="med" w="med" type="none"/>
          </a:ln>
        </p:spPr>
      </p:cxnSp>
      <p:sp>
        <p:nvSpPr>
          <p:cNvPr id="303" name="Google Shape;303;p35"/>
          <p:cNvSpPr/>
          <p:nvPr/>
        </p:nvSpPr>
        <p:spPr>
          <a:xfrm>
            <a:off x="140425" y="1574025"/>
            <a:ext cx="2990400" cy="338700"/>
          </a:xfrm>
          <a:prstGeom prst="rect">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5"/>
          <p:cNvSpPr txBox="1"/>
          <p:nvPr/>
        </p:nvSpPr>
        <p:spPr>
          <a:xfrm>
            <a:off x="3687900" y="1581325"/>
            <a:ext cx="1768200" cy="338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1000">
                <a:latin typeface="Inter"/>
                <a:ea typeface="Inter"/>
                <a:cs typeface="Inter"/>
                <a:sym typeface="Inter"/>
              </a:rPr>
              <a:t>自定义</a:t>
            </a:r>
            <a:endParaRPr sz="1000">
              <a:latin typeface="Inter"/>
              <a:ea typeface="Inter"/>
              <a:cs typeface="Inter"/>
              <a:sym typeface="Inter"/>
            </a:endParaRPr>
          </a:p>
        </p:txBody>
      </p:sp>
      <p:cxnSp>
        <p:nvCxnSpPr>
          <p:cNvPr id="305" name="Google Shape;305;p35"/>
          <p:cNvCxnSpPr>
            <a:stCxn id="303" idx="0"/>
            <a:endCxn id="304" idx="0"/>
          </p:cNvCxnSpPr>
          <p:nvPr/>
        </p:nvCxnSpPr>
        <p:spPr>
          <a:xfrm flipH="1" rot="-5400000">
            <a:off x="3100225" y="109425"/>
            <a:ext cx="7200" cy="2936400"/>
          </a:xfrm>
          <a:prstGeom prst="bentConnector3">
            <a:avLst>
              <a:gd fmla="val -3307292" name="adj1"/>
            </a:avLst>
          </a:prstGeom>
          <a:noFill/>
          <a:ln cap="flat" cmpd="sng" w="9525">
            <a:solidFill>
              <a:schemeClr val="accent1"/>
            </a:solidFill>
            <a:prstDash val="solid"/>
            <a:round/>
            <a:headEnd len="med" w="med" type="stealth"/>
            <a:tailEnd len="med" w="med" type="none"/>
          </a:ln>
        </p:spPr>
      </p:cxnSp>
      <p:sp>
        <p:nvSpPr>
          <p:cNvPr id="306" name="Google Shape;306;p35"/>
          <p:cNvSpPr txBox="1"/>
          <p:nvPr/>
        </p:nvSpPr>
        <p:spPr>
          <a:xfrm>
            <a:off x="1321000" y="4749025"/>
            <a:ext cx="420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Inter"/>
                <a:ea typeface="Inter"/>
                <a:cs typeface="Inter"/>
                <a:sym typeface="Inter"/>
              </a:rPr>
              <a:t>详细：https://juliadocs.github.io/Documenter.jl/stable/man/doctests/</a:t>
            </a:r>
            <a:endParaRPr sz="800">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测试即</a:t>
            </a:r>
            <a:r>
              <a:rPr lang="zh-CN" sz="4800">
                <a:solidFill>
                  <a:schemeClr val="lt1"/>
                </a:solidFill>
              </a:rPr>
              <a:t>文档</a:t>
            </a:r>
            <a:endParaRPr sz="4800">
              <a:solidFill>
                <a:schemeClr val="lt1"/>
              </a:solidFill>
            </a:endParaRPr>
          </a:p>
          <a:p>
            <a:pPr indent="0" lvl="0" marL="0" rtl="0" algn="l">
              <a:spcBef>
                <a:spcPts val="0"/>
              </a:spcBef>
              <a:spcAft>
                <a:spcPts val="0"/>
              </a:spcAft>
              <a:buNone/>
            </a:pPr>
            <a:r>
              <a:rPr lang="zh-CN" sz="2400">
                <a:solidFill>
                  <a:schemeClr val="lt1"/>
                </a:solidFill>
              </a:rPr>
              <a:t>以文档为核心，确保文档准确有效</a:t>
            </a:r>
            <a:endParaRPr sz="4800">
              <a:solidFill>
                <a:schemeClr val="lt1"/>
              </a:solidFill>
            </a:endParaRPr>
          </a:p>
        </p:txBody>
      </p:sp>
      <p:sp>
        <p:nvSpPr>
          <p:cNvPr id="312" name="Google Shape;31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目录</a:t>
            </a:r>
            <a:endParaRPr/>
          </a:p>
        </p:txBody>
      </p:sp>
      <p:sp>
        <p:nvSpPr>
          <p:cNvPr id="87" name="Google Shape;87;p1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solidFill>
                  <a:schemeClr val="dk1"/>
                </a:solidFill>
              </a:rPr>
              <a:t>文档是指将有价值的知识传递给当前以及未来的人的过程。</a:t>
            </a:r>
            <a:endParaRPr/>
          </a:p>
        </p:txBody>
      </p:sp>
      <p:sp>
        <p:nvSpPr>
          <p:cNvPr id="88" name="Google Shape;8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89" name="Google Shape;89;p19"/>
          <p:cNvSpPr txBox="1"/>
          <p:nvPr/>
        </p:nvSpPr>
        <p:spPr>
          <a:xfrm>
            <a:off x="379650" y="1336575"/>
            <a:ext cx="534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90" name="Google Shape;90;p19"/>
          <p:cNvSpPr txBox="1"/>
          <p:nvPr/>
        </p:nvSpPr>
        <p:spPr>
          <a:xfrm>
            <a:off x="338050" y="1336575"/>
            <a:ext cx="51903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zh-CN"/>
              <a:t>文档代码化</a:t>
            </a:r>
            <a:endParaRPr/>
          </a:p>
          <a:p>
            <a:pPr indent="-317500" lvl="0" marL="457200" rtl="0" algn="l">
              <a:lnSpc>
                <a:spcPct val="150000"/>
              </a:lnSpc>
              <a:spcBef>
                <a:spcPts val="0"/>
              </a:spcBef>
              <a:spcAft>
                <a:spcPts val="0"/>
              </a:spcAft>
              <a:buSzPts val="1400"/>
              <a:buChar char="●"/>
            </a:pPr>
            <a:r>
              <a:rPr lang="zh-CN"/>
              <a:t>文档测试</a:t>
            </a:r>
            <a:endParaRPr/>
          </a:p>
          <a:p>
            <a:pPr indent="-317500" lvl="0" marL="457200" rtl="0" algn="l">
              <a:lnSpc>
                <a:spcPct val="150000"/>
              </a:lnSpc>
              <a:spcBef>
                <a:spcPts val="0"/>
              </a:spcBef>
              <a:spcAft>
                <a:spcPts val="0"/>
              </a:spcAft>
              <a:buSzPts val="1400"/>
              <a:buChar char="●"/>
            </a:pPr>
            <a:r>
              <a:rPr lang="zh-CN"/>
              <a:t>可执行文档</a:t>
            </a:r>
            <a:endParaRPr/>
          </a:p>
          <a:p>
            <a:pPr indent="-317500" lvl="0" marL="457200" rtl="0" algn="l">
              <a:lnSpc>
                <a:spcPct val="150000"/>
              </a:lnSpc>
              <a:spcBef>
                <a:spcPts val="0"/>
              </a:spcBef>
              <a:spcAft>
                <a:spcPts val="0"/>
              </a:spcAft>
              <a:buSzPts val="1400"/>
              <a:buChar char="●"/>
            </a:pPr>
            <a:r>
              <a:rPr lang="zh-CN"/>
              <a:t>灵活代码块</a:t>
            </a:r>
            <a:endParaRPr/>
          </a:p>
          <a:p>
            <a:pPr indent="-317500" lvl="0" marL="457200" rtl="0" algn="l">
              <a:lnSpc>
                <a:spcPct val="150000"/>
              </a:lnSpc>
              <a:spcBef>
                <a:spcPts val="0"/>
              </a:spcBef>
              <a:spcAft>
                <a:spcPts val="0"/>
              </a:spcAft>
              <a:buSzPts val="1400"/>
              <a:buChar char="●"/>
            </a:pPr>
            <a:r>
              <a:rPr lang="zh-CN"/>
              <a:t>测试即文档</a:t>
            </a:r>
            <a:endParaRPr/>
          </a:p>
          <a:p>
            <a:pPr indent="-317500" lvl="0" marL="457200" rtl="0" algn="l">
              <a:lnSpc>
                <a:spcPct val="150000"/>
              </a:lnSpc>
              <a:spcBef>
                <a:spcPts val="0"/>
              </a:spcBef>
              <a:spcAft>
                <a:spcPts val="0"/>
              </a:spcAft>
              <a:buSzPts val="1400"/>
              <a:buChar char="●"/>
            </a:pPr>
            <a:r>
              <a:rPr lang="zh-CN"/>
              <a:t>文档同构</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BDD（</a:t>
            </a:r>
            <a:r>
              <a:rPr lang="zh-CN"/>
              <a:t>行为驱动开发）</a:t>
            </a:r>
            <a:endParaRPr/>
          </a:p>
        </p:txBody>
      </p:sp>
      <p:sp>
        <p:nvSpPr>
          <p:cNvPr id="318" name="Google Shape;31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19" name="Google Shape;319;p37"/>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它鼓励团队使用对话和具体的例子来正式形成对应用程序应该如何运行的共识理解。</a:t>
            </a:r>
            <a:endParaRPr/>
          </a:p>
        </p:txBody>
      </p:sp>
      <p:sp>
        <p:nvSpPr>
          <p:cNvPr id="320" name="Google Shape;320;p37"/>
          <p:cNvSpPr txBox="1"/>
          <p:nvPr/>
        </p:nvSpPr>
        <p:spPr>
          <a:xfrm>
            <a:off x="374450" y="1463550"/>
            <a:ext cx="3000000" cy="2216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i="1" lang="zh-CN" sz="1200">
                <a:solidFill>
                  <a:srgbClr val="8C8C8C"/>
                </a:solidFill>
                <a:highlight>
                  <a:srgbClr val="FFFFFF"/>
                </a:highlight>
                <a:latin typeface="Courier New"/>
                <a:ea typeface="Courier New"/>
                <a:cs typeface="Courier New"/>
                <a:sym typeface="Courier New"/>
              </a:rPr>
              <a:t># language: zh-CN</a:t>
            </a:r>
            <a:endParaRPr i="1" sz="1200">
              <a:solidFill>
                <a:srgbClr val="8C8C8C"/>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9E880D"/>
                </a:solidFill>
                <a:highlight>
                  <a:srgbClr val="FFFFFF"/>
                </a:highlight>
                <a:latin typeface="Courier New"/>
                <a:ea typeface="Courier New"/>
                <a:cs typeface="Courier New"/>
                <a:sym typeface="Courier New"/>
              </a:rPr>
              <a:t>@math</a:t>
            </a:r>
            <a:endParaRPr sz="1200">
              <a:solidFill>
                <a:srgbClr val="9E880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033B3"/>
                </a:solidFill>
                <a:highlight>
                  <a:srgbClr val="FFFFFF"/>
                </a:highlight>
                <a:latin typeface="Courier New"/>
                <a:ea typeface="Courier New"/>
                <a:cs typeface="Courier New"/>
                <a:sym typeface="Courier New"/>
              </a:rPr>
              <a:t>功能</a:t>
            </a:r>
            <a:r>
              <a:rPr lang="zh-CN" sz="1200">
                <a:solidFill>
                  <a:srgbClr val="080808"/>
                </a:solidFill>
                <a:highlight>
                  <a:srgbClr val="FFFFFF"/>
                </a:highlight>
                <a:latin typeface="Courier New"/>
                <a:ea typeface="Courier New"/>
                <a:cs typeface="Courier New"/>
                <a:sym typeface="Courier New"/>
              </a:rPr>
              <a:t>: 加法</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加法计算器的验证用例</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a:t>
            </a:r>
            <a:r>
              <a:rPr lang="zh-CN" sz="1200">
                <a:solidFill>
                  <a:srgbClr val="9E880D"/>
                </a:solidFill>
                <a:highlight>
                  <a:srgbClr val="FFFFFF"/>
                </a:highlight>
                <a:latin typeface="Courier New"/>
                <a:ea typeface="Courier New"/>
                <a:cs typeface="Courier New"/>
                <a:sym typeface="Courier New"/>
              </a:rPr>
              <a:t>@sanity</a:t>
            </a:r>
            <a:endParaRPr sz="1200">
              <a:solidFill>
                <a:srgbClr val="9E880D"/>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9E880D"/>
                </a:solidFill>
                <a:highlight>
                  <a:srgbClr val="FFFFFF"/>
                </a:highlight>
                <a:latin typeface="Courier New"/>
                <a:ea typeface="Courier New"/>
                <a:cs typeface="Courier New"/>
                <a:sym typeface="Courier New"/>
              </a:rPr>
              <a:t> </a:t>
            </a:r>
            <a:r>
              <a:rPr lang="zh-CN" sz="1200">
                <a:solidFill>
                  <a:srgbClr val="0033B3"/>
                </a:solidFill>
                <a:highlight>
                  <a:srgbClr val="FFFFFF"/>
                </a:highlight>
                <a:latin typeface="Courier New"/>
                <a:ea typeface="Courier New"/>
                <a:cs typeface="Courier New"/>
                <a:sym typeface="Courier New"/>
              </a:rPr>
              <a:t>场景</a:t>
            </a:r>
            <a:r>
              <a:rPr lang="zh-CN" sz="1200">
                <a:solidFill>
                  <a:srgbClr val="080808"/>
                </a:solidFill>
                <a:highlight>
                  <a:srgbClr val="FFFFFF"/>
                </a:highlight>
                <a:latin typeface="Courier New"/>
                <a:ea typeface="Courier New"/>
                <a:cs typeface="Courier New"/>
                <a:sym typeface="Courier New"/>
              </a:rPr>
              <a:t>: 两个数相加</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a:t>
            </a:r>
            <a:r>
              <a:rPr lang="zh-CN" sz="1200">
                <a:solidFill>
                  <a:srgbClr val="0033B3"/>
                </a:solidFill>
                <a:highlight>
                  <a:srgbClr val="FFFFFF"/>
                </a:highlight>
                <a:latin typeface="Courier New"/>
                <a:ea typeface="Courier New"/>
                <a:cs typeface="Courier New"/>
                <a:sym typeface="Courier New"/>
              </a:rPr>
              <a:t>假如</a:t>
            </a:r>
            <a:r>
              <a:rPr lang="zh-CN" sz="1200">
                <a:solidFill>
                  <a:srgbClr val="080808"/>
                </a:solidFill>
                <a:highlight>
                  <a:srgbClr val="FFFFFF"/>
                </a:highlight>
                <a:latin typeface="Courier New"/>
                <a:ea typeface="Courier New"/>
                <a:cs typeface="Courier New"/>
                <a:sym typeface="Courier New"/>
              </a:rPr>
              <a:t>我已经在计算器里输入6</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a:t>
            </a:r>
            <a:r>
              <a:rPr lang="zh-CN" sz="1200">
                <a:solidFill>
                  <a:srgbClr val="0033B3"/>
                </a:solidFill>
                <a:highlight>
                  <a:srgbClr val="FFFFFF"/>
                </a:highlight>
                <a:latin typeface="Courier New"/>
                <a:ea typeface="Courier New"/>
                <a:cs typeface="Courier New"/>
                <a:sym typeface="Courier New"/>
              </a:rPr>
              <a:t>而且</a:t>
            </a:r>
            <a:r>
              <a:rPr lang="zh-CN" sz="1200">
                <a:solidFill>
                  <a:srgbClr val="080808"/>
                </a:solidFill>
                <a:highlight>
                  <a:srgbClr val="FFFFFF"/>
                </a:highlight>
                <a:latin typeface="Courier New"/>
                <a:ea typeface="Courier New"/>
                <a:cs typeface="Courier New"/>
                <a:sym typeface="Courier New"/>
              </a:rPr>
              <a:t>我已经在计算器里输入7</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a:t>
            </a:r>
            <a:r>
              <a:rPr lang="zh-CN" sz="1200">
                <a:solidFill>
                  <a:srgbClr val="0033B3"/>
                </a:solidFill>
                <a:highlight>
                  <a:srgbClr val="FFFFFF"/>
                </a:highlight>
                <a:latin typeface="Courier New"/>
                <a:ea typeface="Courier New"/>
                <a:cs typeface="Courier New"/>
                <a:sym typeface="Courier New"/>
              </a:rPr>
              <a:t>当</a:t>
            </a:r>
            <a:r>
              <a:rPr lang="zh-CN" sz="1200">
                <a:solidFill>
                  <a:srgbClr val="080808"/>
                </a:solidFill>
                <a:highlight>
                  <a:srgbClr val="FFFFFF"/>
                </a:highlight>
                <a:latin typeface="Courier New"/>
                <a:ea typeface="Courier New"/>
                <a:cs typeface="Courier New"/>
                <a:sym typeface="Courier New"/>
              </a:rPr>
              <a:t>我按"相加"按钮</a:t>
            </a:r>
            <a:endParaRPr sz="12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1200">
                <a:solidFill>
                  <a:srgbClr val="080808"/>
                </a:solidFill>
                <a:highlight>
                  <a:srgbClr val="FFFFFF"/>
                </a:highlight>
                <a:latin typeface="Courier New"/>
                <a:ea typeface="Courier New"/>
                <a:cs typeface="Courier New"/>
                <a:sym typeface="Courier New"/>
              </a:rPr>
              <a:t>   </a:t>
            </a:r>
            <a:r>
              <a:rPr lang="zh-CN" sz="1200">
                <a:solidFill>
                  <a:srgbClr val="0033B3"/>
                </a:solidFill>
                <a:highlight>
                  <a:srgbClr val="FFFFFF"/>
                </a:highlight>
                <a:latin typeface="Courier New"/>
                <a:ea typeface="Courier New"/>
                <a:cs typeface="Courier New"/>
                <a:sym typeface="Courier New"/>
              </a:rPr>
              <a:t>那么</a:t>
            </a:r>
            <a:r>
              <a:rPr lang="zh-CN" sz="1200">
                <a:solidFill>
                  <a:srgbClr val="080808"/>
                </a:solidFill>
                <a:highlight>
                  <a:srgbClr val="FFFFFF"/>
                </a:highlight>
                <a:latin typeface="Courier New"/>
                <a:ea typeface="Courier New"/>
                <a:cs typeface="Courier New"/>
                <a:sym typeface="Courier New"/>
              </a:rPr>
              <a:t>我应该在屏幕上看到的结果是13</a:t>
            </a:r>
            <a:endParaRPr sz="1200">
              <a:solidFill>
                <a:srgbClr val="080808"/>
              </a:solidFill>
              <a:highlight>
                <a:srgbClr val="FFFFFF"/>
              </a:highlight>
              <a:latin typeface="Courier New"/>
              <a:ea typeface="Courier New"/>
              <a:cs typeface="Courier New"/>
              <a:sym typeface="Courier New"/>
            </a:endParaRPr>
          </a:p>
        </p:txBody>
      </p:sp>
      <p:pic>
        <p:nvPicPr>
          <p:cNvPr id="321" name="Google Shape;321;p37"/>
          <p:cNvPicPr preferRelativeResize="0"/>
          <p:nvPr/>
        </p:nvPicPr>
        <p:blipFill>
          <a:blip r:embed="rId3">
            <a:alphaModFix/>
          </a:blip>
          <a:stretch>
            <a:fillRect/>
          </a:stretch>
        </p:blipFill>
        <p:spPr>
          <a:xfrm>
            <a:off x="4086150" y="1299188"/>
            <a:ext cx="4751605" cy="3349055"/>
          </a:xfrm>
          <a:prstGeom prst="rect">
            <a:avLst/>
          </a:prstGeom>
          <a:noFill/>
          <a:ln>
            <a:noFill/>
          </a:ln>
          <a:effectLst>
            <a:outerShdw blurRad="57150" rotWithShape="0" algn="bl" dir="5400000" dist="19050">
              <a:srgbClr val="000000">
                <a:alpha val="50000"/>
              </a:srgbClr>
            </a:outerShdw>
          </a:effectLst>
        </p:spPr>
      </p:pic>
      <p:sp>
        <p:nvSpPr>
          <p:cNvPr id="322" name="Google Shape;322;p37"/>
          <p:cNvSpPr/>
          <p:nvPr/>
        </p:nvSpPr>
        <p:spPr>
          <a:xfrm>
            <a:off x="3931725" y="2397525"/>
            <a:ext cx="5127900" cy="1851600"/>
          </a:xfrm>
          <a:prstGeom prst="rect">
            <a:avLst/>
          </a:pr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nvSpPr>
        <p:spPr>
          <a:xfrm>
            <a:off x="759300" y="3895325"/>
            <a:ext cx="20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Cucumber 示例</a:t>
            </a:r>
            <a:endParaRPr>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流程</a:t>
            </a:r>
            <a:endParaRPr/>
          </a:p>
        </p:txBody>
      </p:sp>
      <p:sp>
        <p:nvSpPr>
          <p:cNvPr id="329" name="Google Shape;32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30" name="Google Shape;330;p38"/>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解析 Cucumber 的 DSL，匹配到对应的行为函数，执行对应的函数和断言。</a:t>
            </a:r>
            <a:endParaRPr/>
          </a:p>
        </p:txBody>
      </p:sp>
      <p:sp>
        <p:nvSpPr>
          <p:cNvPr id="331" name="Google Shape;331;p38"/>
          <p:cNvSpPr/>
          <p:nvPr/>
        </p:nvSpPr>
        <p:spPr>
          <a:xfrm>
            <a:off x="482673" y="1504120"/>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解析 DSL</a:t>
            </a:r>
            <a:endParaRPr/>
          </a:p>
        </p:txBody>
      </p:sp>
      <p:sp>
        <p:nvSpPr>
          <p:cNvPr id="332" name="Google Shape;332;p38"/>
          <p:cNvSpPr/>
          <p:nvPr/>
        </p:nvSpPr>
        <p:spPr>
          <a:xfrm>
            <a:off x="482673" y="2391620"/>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匹配函数</a:t>
            </a:r>
            <a:endParaRPr/>
          </a:p>
        </p:txBody>
      </p:sp>
      <p:sp>
        <p:nvSpPr>
          <p:cNvPr id="333" name="Google Shape;333;p38"/>
          <p:cNvSpPr/>
          <p:nvPr/>
        </p:nvSpPr>
        <p:spPr>
          <a:xfrm>
            <a:off x="482686" y="324324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执行函数</a:t>
            </a:r>
            <a:endParaRPr sz="1000"/>
          </a:p>
        </p:txBody>
      </p:sp>
      <p:sp>
        <p:nvSpPr>
          <p:cNvPr id="334" name="Google Shape;334;p38"/>
          <p:cNvSpPr/>
          <p:nvPr/>
        </p:nvSpPr>
        <p:spPr>
          <a:xfrm>
            <a:off x="482686" y="4042870"/>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验证断言</a:t>
            </a:r>
            <a:endParaRPr/>
          </a:p>
        </p:txBody>
      </p:sp>
      <p:sp>
        <p:nvSpPr>
          <p:cNvPr id="335" name="Google Shape;335;p38"/>
          <p:cNvSpPr/>
          <p:nvPr/>
        </p:nvSpPr>
        <p:spPr>
          <a:xfrm>
            <a:off x="1162175" y="2106731"/>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1162175" y="2976294"/>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1162175" y="3801919"/>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txBox="1"/>
          <p:nvPr/>
        </p:nvSpPr>
        <p:spPr>
          <a:xfrm>
            <a:off x="3675000" y="1381500"/>
            <a:ext cx="5157300" cy="2924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zh-CN" sz="900">
                <a:solidFill>
                  <a:srgbClr val="0033B3"/>
                </a:solidFill>
                <a:highlight>
                  <a:srgbClr val="FFFFFF"/>
                </a:highlight>
                <a:latin typeface="Courier New"/>
                <a:ea typeface="Courier New"/>
                <a:cs typeface="Courier New"/>
                <a:sym typeface="Courier New"/>
              </a:rPr>
              <a:t>public class </a:t>
            </a:r>
            <a:r>
              <a:rPr lang="zh-CN" sz="900">
                <a:solidFill>
                  <a:schemeClr val="dk1"/>
                </a:solidFill>
                <a:highlight>
                  <a:srgbClr val="FFFFFF"/>
                </a:highlight>
                <a:latin typeface="Courier New"/>
                <a:ea typeface="Courier New"/>
                <a:cs typeface="Courier New"/>
                <a:sym typeface="Courier New"/>
              </a:rPr>
              <a:t>Stepdefs </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private </a:t>
            </a:r>
            <a:r>
              <a:rPr lang="zh-CN" sz="900">
                <a:solidFill>
                  <a:srgbClr val="080808"/>
                </a:solidFill>
                <a:highlight>
                  <a:srgbClr val="FFFFFF"/>
                </a:highlight>
                <a:latin typeface="Courier New"/>
                <a:ea typeface="Courier New"/>
                <a:cs typeface="Courier New"/>
                <a:sym typeface="Courier New"/>
              </a:rPr>
              <a:t>String </a:t>
            </a:r>
            <a:r>
              <a:rPr lang="zh-CN" sz="900">
                <a:solidFill>
                  <a:srgbClr val="871094"/>
                </a:solidFill>
                <a:highlight>
                  <a:srgbClr val="FFFFFF"/>
                </a:highlight>
                <a:latin typeface="Courier New"/>
                <a:ea typeface="Courier New"/>
                <a:cs typeface="Courier New"/>
                <a:sym typeface="Courier New"/>
              </a:rPr>
              <a:t>today</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private </a:t>
            </a:r>
            <a:r>
              <a:rPr lang="zh-CN" sz="900">
                <a:solidFill>
                  <a:srgbClr val="080808"/>
                </a:solidFill>
                <a:highlight>
                  <a:srgbClr val="FFFFFF"/>
                </a:highlight>
                <a:latin typeface="Courier New"/>
                <a:ea typeface="Courier New"/>
                <a:cs typeface="Courier New"/>
                <a:sym typeface="Courier New"/>
              </a:rPr>
              <a:t>String </a:t>
            </a:r>
            <a:r>
              <a:rPr lang="zh-CN" sz="900">
                <a:solidFill>
                  <a:srgbClr val="871094"/>
                </a:solidFill>
                <a:highlight>
                  <a:srgbClr val="FFFFFF"/>
                </a:highlight>
                <a:latin typeface="Courier New"/>
                <a:ea typeface="Courier New"/>
                <a:cs typeface="Courier New"/>
                <a:sym typeface="Courier New"/>
              </a:rPr>
              <a:t>actualAnswer</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@Given(</a:t>
            </a:r>
            <a:r>
              <a:rPr lang="zh-CN" sz="900">
                <a:solidFill>
                  <a:srgbClr val="067D17"/>
                </a:solidFill>
                <a:highlight>
                  <a:srgbClr val="FFFFFF"/>
                </a:highlight>
                <a:latin typeface="Courier New"/>
                <a:ea typeface="Courier New"/>
                <a:cs typeface="Courier New"/>
                <a:sym typeface="Courier New"/>
              </a:rPr>
              <a:t>"today is {string}"</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public void </a:t>
            </a:r>
            <a:r>
              <a:rPr lang="zh-CN" sz="900">
                <a:solidFill>
                  <a:srgbClr val="00627A"/>
                </a:solidFill>
                <a:highlight>
                  <a:srgbClr val="FFFFFF"/>
                </a:highlight>
                <a:latin typeface="Courier New"/>
                <a:ea typeface="Courier New"/>
                <a:cs typeface="Courier New"/>
                <a:sym typeface="Courier New"/>
              </a:rPr>
              <a:t>today_is</a:t>
            </a:r>
            <a:r>
              <a:rPr lang="zh-CN" sz="900">
                <a:solidFill>
                  <a:srgbClr val="080808"/>
                </a:solidFill>
                <a:highlight>
                  <a:srgbClr val="FFFFFF"/>
                </a:highlight>
                <a:latin typeface="Courier New"/>
                <a:ea typeface="Courier New"/>
                <a:cs typeface="Courier New"/>
                <a:sym typeface="Courier New"/>
              </a:rPr>
              <a:t>(String today)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this</a:t>
            </a:r>
            <a:r>
              <a:rPr lang="zh-CN" sz="900">
                <a:solidFill>
                  <a:srgbClr val="080808"/>
                </a:solidFill>
                <a:highlight>
                  <a:srgbClr val="FFFFFF"/>
                </a:highlight>
                <a:latin typeface="Courier New"/>
                <a:ea typeface="Courier New"/>
                <a:cs typeface="Courier New"/>
                <a:sym typeface="Courier New"/>
              </a:rPr>
              <a:t>.</a:t>
            </a:r>
            <a:r>
              <a:rPr lang="zh-CN" sz="900">
                <a:solidFill>
                  <a:srgbClr val="871094"/>
                </a:solidFill>
                <a:highlight>
                  <a:srgbClr val="FFFFFF"/>
                </a:highlight>
                <a:latin typeface="Courier New"/>
                <a:ea typeface="Courier New"/>
                <a:cs typeface="Courier New"/>
                <a:sym typeface="Courier New"/>
              </a:rPr>
              <a:t>today </a:t>
            </a:r>
            <a:r>
              <a:rPr lang="zh-CN" sz="900">
                <a:solidFill>
                  <a:srgbClr val="080808"/>
                </a:solidFill>
                <a:highlight>
                  <a:srgbClr val="FFFFFF"/>
                </a:highlight>
                <a:latin typeface="Courier New"/>
                <a:ea typeface="Courier New"/>
                <a:cs typeface="Courier New"/>
                <a:sym typeface="Courier New"/>
              </a:rPr>
              <a:t>= today;</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@When(</a:t>
            </a:r>
            <a:r>
              <a:rPr lang="zh-CN" sz="900">
                <a:solidFill>
                  <a:srgbClr val="067D17"/>
                </a:solidFill>
                <a:highlight>
                  <a:srgbClr val="FFFFFF"/>
                </a:highlight>
                <a:latin typeface="Courier New"/>
                <a:ea typeface="Courier New"/>
                <a:cs typeface="Courier New"/>
                <a:sym typeface="Courier New"/>
              </a:rPr>
              <a:t>"I ask whether it's Friday yet"</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public void </a:t>
            </a:r>
            <a:r>
              <a:rPr lang="zh-CN" sz="900">
                <a:solidFill>
                  <a:srgbClr val="00627A"/>
                </a:solidFill>
                <a:highlight>
                  <a:srgbClr val="FFFFFF"/>
                </a:highlight>
                <a:latin typeface="Courier New"/>
                <a:ea typeface="Courier New"/>
                <a:cs typeface="Courier New"/>
                <a:sym typeface="Courier New"/>
              </a:rPr>
              <a:t>i_ask_whether_it_s_Friday_yet</a:t>
            </a:r>
            <a:r>
              <a:rPr lang="zh-C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871094"/>
                </a:solidFill>
                <a:highlight>
                  <a:srgbClr val="FFFFFF"/>
                </a:highlight>
                <a:latin typeface="Courier New"/>
                <a:ea typeface="Courier New"/>
                <a:cs typeface="Courier New"/>
                <a:sym typeface="Courier New"/>
              </a:rPr>
              <a:t>actualAnswer </a:t>
            </a:r>
            <a:r>
              <a:rPr lang="zh-CN" sz="900">
                <a:solidFill>
                  <a:srgbClr val="080808"/>
                </a:solidFill>
                <a:highlight>
                  <a:srgbClr val="FFFFFF"/>
                </a:highlight>
                <a:latin typeface="Courier New"/>
                <a:ea typeface="Courier New"/>
                <a:cs typeface="Courier New"/>
                <a:sym typeface="Courier New"/>
              </a:rPr>
              <a:t>= </a:t>
            </a:r>
            <a:r>
              <a:rPr lang="zh-CN" sz="900">
                <a:solidFill>
                  <a:schemeClr val="dk1"/>
                </a:solidFill>
                <a:highlight>
                  <a:srgbClr val="FFFFFF"/>
                </a:highlight>
                <a:latin typeface="Courier New"/>
                <a:ea typeface="Courier New"/>
                <a:cs typeface="Courier New"/>
                <a:sym typeface="Courier New"/>
              </a:rPr>
              <a:t>IsItFriday</a:t>
            </a:r>
            <a:r>
              <a:rPr lang="zh-CN" sz="900">
                <a:solidFill>
                  <a:srgbClr val="080808"/>
                </a:solidFill>
                <a:highlight>
                  <a:srgbClr val="FFFFFF"/>
                </a:highlight>
                <a:latin typeface="Courier New"/>
                <a:ea typeface="Courier New"/>
                <a:cs typeface="Courier New"/>
                <a:sym typeface="Courier New"/>
              </a:rPr>
              <a:t>.</a:t>
            </a:r>
            <a:r>
              <a:rPr i="1" lang="zh-CN" sz="900">
                <a:solidFill>
                  <a:srgbClr val="080808"/>
                </a:solidFill>
                <a:highlight>
                  <a:srgbClr val="FFFFFF"/>
                </a:highlight>
                <a:latin typeface="Courier New"/>
                <a:ea typeface="Courier New"/>
                <a:cs typeface="Courier New"/>
                <a:sym typeface="Courier New"/>
              </a:rPr>
              <a:t>isItFriday</a:t>
            </a:r>
            <a:r>
              <a:rPr lang="zh-CN" sz="900">
                <a:solidFill>
                  <a:srgbClr val="080808"/>
                </a:solidFill>
                <a:highlight>
                  <a:srgbClr val="FFFFFF"/>
                </a:highlight>
                <a:latin typeface="Courier New"/>
                <a:ea typeface="Courier New"/>
                <a:cs typeface="Courier New"/>
                <a:sym typeface="Courier New"/>
              </a:rPr>
              <a:t>(</a:t>
            </a:r>
            <a:r>
              <a:rPr lang="zh-CN" sz="900">
                <a:solidFill>
                  <a:srgbClr val="871094"/>
                </a:solidFill>
                <a:highlight>
                  <a:srgbClr val="FFFFFF"/>
                </a:highlight>
                <a:latin typeface="Courier New"/>
                <a:ea typeface="Courier New"/>
                <a:cs typeface="Courier New"/>
                <a:sym typeface="Courier New"/>
              </a:rPr>
              <a:t>today</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@Then(</a:t>
            </a:r>
            <a:r>
              <a:rPr lang="zh-CN" sz="900">
                <a:solidFill>
                  <a:srgbClr val="067D17"/>
                </a:solidFill>
                <a:highlight>
                  <a:srgbClr val="FFFFFF"/>
                </a:highlight>
                <a:latin typeface="Courier New"/>
                <a:ea typeface="Courier New"/>
                <a:cs typeface="Courier New"/>
                <a:sym typeface="Courier New"/>
              </a:rPr>
              <a:t>"I should be told {string}"</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r>
              <a:rPr lang="zh-CN" sz="900">
                <a:solidFill>
                  <a:srgbClr val="0033B3"/>
                </a:solidFill>
                <a:highlight>
                  <a:srgbClr val="FFFFFF"/>
                </a:highlight>
                <a:latin typeface="Courier New"/>
                <a:ea typeface="Courier New"/>
                <a:cs typeface="Courier New"/>
                <a:sym typeface="Courier New"/>
              </a:rPr>
              <a:t>public void </a:t>
            </a:r>
            <a:r>
              <a:rPr lang="zh-CN" sz="900">
                <a:solidFill>
                  <a:srgbClr val="00627A"/>
                </a:solidFill>
                <a:highlight>
                  <a:srgbClr val="FFFFFF"/>
                </a:highlight>
                <a:latin typeface="Courier New"/>
                <a:ea typeface="Courier New"/>
                <a:cs typeface="Courier New"/>
                <a:sym typeface="Courier New"/>
              </a:rPr>
              <a:t>i_should_be_told</a:t>
            </a:r>
            <a:r>
              <a:rPr lang="zh-CN" sz="900">
                <a:solidFill>
                  <a:srgbClr val="080808"/>
                </a:solidFill>
                <a:highlight>
                  <a:srgbClr val="FFFFFF"/>
                </a:highlight>
                <a:latin typeface="Courier New"/>
                <a:ea typeface="Courier New"/>
                <a:cs typeface="Courier New"/>
                <a:sym typeface="Courier New"/>
              </a:rPr>
              <a:t>(String expectedAnswer)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assertEquals(expectedAnswer, </a:t>
            </a:r>
            <a:r>
              <a:rPr lang="zh-CN" sz="900">
                <a:solidFill>
                  <a:srgbClr val="871094"/>
                </a:solidFill>
                <a:highlight>
                  <a:srgbClr val="FFFFFF"/>
                </a:highlight>
                <a:latin typeface="Courier New"/>
                <a:ea typeface="Courier New"/>
                <a:cs typeface="Courier New"/>
                <a:sym typeface="Courier New"/>
              </a:rPr>
              <a:t>actualAnswer</a:t>
            </a: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zh-C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00">
              <a:solidFill>
                <a:srgbClr val="080808"/>
              </a:solidFill>
              <a:highlight>
                <a:srgbClr val="FFFFFF"/>
              </a:highlight>
              <a:latin typeface="Courier New"/>
              <a:ea typeface="Courier New"/>
              <a:cs typeface="Courier New"/>
              <a:sym typeface="Courier New"/>
            </a:endParaRPr>
          </a:p>
        </p:txBody>
      </p:sp>
      <p:sp>
        <p:nvSpPr>
          <p:cNvPr id="339" name="Google Shape;339;p38"/>
          <p:cNvSpPr txBox="1"/>
          <p:nvPr/>
        </p:nvSpPr>
        <p:spPr>
          <a:xfrm>
            <a:off x="5392950" y="4403200"/>
            <a:ext cx="172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Step 函数示例</a:t>
            </a:r>
            <a:endParaRPr>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可</a:t>
            </a:r>
            <a:r>
              <a:rPr lang="zh-CN" sz="4800">
                <a:solidFill>
                  <a:schemeClr val="lt1"/>
                </a:solidFill>
              </a:rPr>
              <a:t>执行文档</a:t>
            </a:r>
            <a:endParaRPr sz="4800">
              <a:solidFill>
                <a:schemeClr val="lt1"/>
              </a:solidFill>
            </a:endParaRPr>
          </a:p>
          <a:p>
            <a:pPr indent="0" lvl="0" marL="0" rtl="0" algn="l">
              <a:spcBef>
                <a:spcPts val="0"/>
              </a:spcBef>
              <a:spcAft>
                <a:spcPts val="0"/>
              </a:spcAft>
              <a:buNone/>
            </a:pPr>
            <a:r>
              <a:rPr lang="zh-CN" sz="2400">
                <a:solidFill>
                  <a:schemeClr val="lt1"/>
                </a:solidFill>
              </a:rPr>
              <a:t>代码嵌入到文档中，无额外的代码。</a:t>
            </a:r>
            <a:endParaRPr sz="4800">
              <a:solidFill>
                <a:schemeClr val="lt1"/>
              </a:solidFill>
            </a:endParaRPr>
          </a:p>
        </p:txBody>
      </p:sp>
      <p:sp>
        <p:nvSpPr>
          <p:cNvPr id="345" name="Google Shape;34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可</a:t>
            </a:r>
            <a:r>
              <a:rPr lang="zh-CN"/>
              <a:t>执行文档 1：</a:t>
            </a:r>
            <a:r>
              <a:rPr lang="zh-CN"/>
              <a:t>R Markdown</a:t>
            </a:r>
            <a:endParaRPr/>
          </a:p>
        </p:txBody>
      </p:sp>
      <p:sp>
        <p:nvSpPr>
          <p:cNvPr id="351" name="Google Shape;35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52" name="Google Shape;352;p40"/>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结合文档与 R 语言源码，可以进行动态的渲染。</a:t>
            </a:r>
            <a:endParaRPr/>
          </a:p>
        </p:txBody>
      </p:sp>
      <p:pic>
        <p:nvPicPr>
          <p:cNvPr id="353" name="Google Shape;353;p40"/>
          <p:cNvPicPr preferRelativeResize="0"/>
          <p:nvPr/>
        </p:nvPicPr>
        <p:blipFill>
          <a:blip r:embed="rId3">
            <a:alphaModFix/>
          </a:blip>
          <a:stretch>
            <a:fillRect/>
          </a:stretch>
        </p:blipFill>
        <p:spPr>
          <a:xfrm>
            <a:off x="374450" y="1232200"/>
            <a:ext cx="4973299" cy="3021974"/>
          </a:xfrm>
          <a:prstGeom prst="rect">
            <a:avLst/>
          </a:prstGeom>
          <a:noFill/>
          <a:ln>
            <a:noFill/>
          </a:ln>
          <a:effectLst>
            <a:outerShdw blurRad="57150" rotWithShape="0" algn="bl" dir="5400000" dist="19050">
              <a:srgbClr val="000000">
                <a:alpha val="50000"/>
              </a:srgbClr>
            </a:outerShdw>
          </a:effectLst>
        </p:spPr>
      </p:pic>
      <p:pic>
        <p:nvPicPr>
          <p:cNvPr id="354" name="Google Shape;354;p40"/>
          <p:cNvPicPr preferRelativeResize="0"/>
          <p:nvPr/>
        </p:nvPicPr>
        <p:blipFill>
          <a:blip r:embed="rId4">
            <a:alphaModFix/>
          </a:blip>
          <a:stretch>
            <a:fillRect/>
          </a:stretch>
        </p:blipFill>
        <p:spPr>
          <a:xfrm>
            <a:off x="5889525" y="1851075"/>
            <a:ext cx="2582924" cy="1535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1"/>
          <p:cNvSpPr/>
          <p:nvPr/>
        </p:nvSpPr>
        <p:spPr>
          <a:xfrm>
            <a:off x="2289600" y="2092075"/>
            <a:ext cx="1941900" cy="2439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41"/>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R M</a:t>
            </a:r>
            <a:r>
              <a:rPr lang="zh-CN"/>
              <a:t>arkdown 流程</a:t>
            </a:r>
            <a:endParaRPr/>
          </a:p>
        </p:txBody>
      </p:sp>
      <p:sp>
        <p:nvSpPr>
          <p:cNvPr id="361" name="Google Shape;36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62" name="Google Shape;362;p41"/>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R M</a:t>
            </a:r>
            <a:r>
              <a:rPr lang="zh-CN"/>
              <a:t>arkdown 处理流程</a:t>
            </a:r>
            <a:endParaRPr/>
          </a:p>
        </p:txBody>
      </p:sp>
      <p:sp>
        <p:nvSpPr>
          <p:cNvPr id="363" name="Google Shape;363;p41"/>
          <p:cNvSpPr/>
          <p:nvPr/>
        </p:nvSpPr>
        <p:spPr>
          <a:xfrm>
            <a:off x="374448" y="233109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解析 markdown</a:t>
            </a:r>
            <a:endParaRPr/>
          </a:p>
        </p:txBody>
      </p:sp>
      <p:sp>
        <p:nvSpPr>
          <p:cNvPr id="364" name="Google Shape;364;p41"/>
          <p:cNvSpPr/>
          <p:nvPr/>
        </p:nvSpPr>
        <p:spPr>
          <a:xfrm>
            <a:off x="374448" y="148219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处理参数</a:t>
            </a:r>
            <a:endParaRPr/>
          </a:p>
        </p:txBody>
      </p:sp>
      <p:sp>
        <p:nvSpPr>
          <p:cNvPr id="365" name="Google Shape;365;p41"/>
          <p:cNvSpPr/>
          <p:nvPr/>
        </p:nvSpPr>
        <p:spPr>
          <a:xfrm>
            <a:off x="2445898" y="233109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解析 yaml 部分</a:t>
            </a:r>
            <a:endParaRPr/>
          </a:p>
        </p:txBody>
      </p:sp>
      <p:sp>
        <p:nvSpPr>
          <p:cNvPr id="366" name="Google Shape;366;p41"/>
          <p:cNvSpPr txBox="1"/>
          <p:nvPr/>
        </p:nvSpPr>
        <p:spPr>
          <a:xfrm>
            <a:off x="4257450" y="1310575"/>
            <a:ext cx="45804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For more information on markdown syntax for presentations see the</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\href{https://pandoc.org/README.html}{pandoc online documentation}.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@inheritParams pdf_document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@inheritParams html_document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@inheritParams beamer_presentation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@param duration Duration (in minutes) of the slide deck. This value is used</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to add a countdown timer to the slide footer.</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@param footer Footer text (e.g. organization name and/or copyright)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@param font_adjustment Increase or decrease the default font size (e.g. -1 or</a:t>
            </a:r>
            <a:endParaRPr b="1"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+1). You can also manually adjust the font size during the presentation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using the 'S' (smaller) and 'B' (bigger) keys.</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@param css One or more css files to include.</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@param ... Additional function arguments to pass to the base R Markdown HTML</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output formatter \code{\link{html_document_base}}</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@return R Markdown output format to pass to \code{\link{render}}</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@examples</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\dontrun{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library(rmarkdown)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 simple invocation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render("pres.Rmd", slidy_presentation())</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 specify an option for incremental rendering</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render("pres.Rmd", slidy_presentation(incremental = TRUE))</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i="1" lang="zh-CN" sz="800">
                <a:solidFill>
                  <a:schemeClr val="dk1"/>
                </a:solidFill>
                <a:highlight>
                  <a:srgbClr val="FFFFFF"/>
                </a:highlight>
                <a:latin typeface="Courier New"/>
                <a:ea typeface="Courier New"/>
                <a:cs typeface="Courier New"/>
                <a:sym typeface="Courier New"/>
              </a:rPr>
              <a:t>#' @export</a:t>
            </a:r>
            <a:endParaRPr i="1"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i="1" sz="800">
              <a:solidFill>
                <a:schemeClr val="dk1"/>
              </a:solidFill>
              <a:highlight>
                <a:srgbClr val="FFFFFF"/>
              </a:highlight>
              <a:latin typeface="Courier New"/>
              <a:ea typeface="Courier New"/>
              <a:cs typeface="Courier New"/>
              <a:sym typeface="Courier New"/>
            </a:endParaRPr>
          </a:p>
        </p:txBody>
      </p:sp>
      <p:sp>
        <p:nvSpPr>
          <p:cNvPr id="367" name="Google Shape;367;p41"/>
          <p:cNvSpPr/>
          <p:nvPr/>
        </p:nvSpPr>
        <p:spPr>
          <a:xfrm>
            <a:off x="2445898" y="3060770"/>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执行 R 脚本</a:t>
            </a:r>
            <a:endParaRPr/>
          </a:p>
        </p:txBody>
      </p:sp>
      <p:sp>
        <p:nvSpPr>
          <p:cNvPr id="368" name="Google Shape;368;p41"/>
          <p:cNvSpPr/>
          <p:nvPr/>
        </p:nvSpPr>
        <p:spPr>
          <a:xfrm>
            <a:off x="2445898" y="382164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生成</a:t>
            </a:r>
            <a:r>
              <a:rPr lang="zh-CN"/>
              <a:t>结果</a:t>
            </a:r>
            <a:endParaRPr/>
          </a:p>
        </p:txBody>
      </p:sp>
      <p:sp>
        <p:nvSpPr>
          <p:cNvPr id="369" name="Google Shape;369;p41"/>
          <p:cNvSpPr/>
          <p:nvPr/>
        </p:nvSpPr>
        <p:spPr>
          <a:xfrm>
            <a:off x="374448" y="3821645"/>
            <a:ext cx="1629300" cy="4704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t>生成文档</a:t>
            </a:r>
            <a:endParaRPr/>
          </a:p>
        </p:txBody>
      </p:sp>
      <p:sp>
        <p:nvSpPr>
          <p:cNvPr id="370" name="Google Shape;370;p41"/>
          <p:cNvSpPr/>
          <p:nvPr/>
        </p:nvSpPr>
        <p:spPr>
          <a:xfrm>
            <a:off x="1048700" y="2023950"/>
            <a:ext cx="280800" cy="23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1048700" y="3193675"/>
            <a:ext cx="280800" cy="23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2075725" y="2462350"/>
            <a:ext cx="141900" cy="20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3120150" y="2833775"/>
            <a:ext cx="280800" cy="194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3120150" y="3579063"/>
            <a:ext cx="280800" cy="194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可执行</a:t>
            </a:r>
            <a:r>
              <a:rPr lang="zh-CN"/>
              <a:t>文档 2：exemd</a:t>
            </a:r>
            <a:endParaRPr/>
          </a:p>
        </p:txBody>
      </p:sp>
      <p:sp>
        <p:nvSpPr>
          <p:cNvPr id="380" name="Google Shape;38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81" name="Google Shape;381;p42"/>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通过定制的特殊形式（如注释等），让文档可以执行，以确保文档中的代码的准确性。</a:t>
            </a:r>
            <a:endParaRPr/>
          </a:p>
        </p:txBody>
      </p:sp>
      <p:sp>
        <p:nvSpPr>
          <p:cNvPr id="382" name="Google Shape;382;p42"/>
          <p:cNvSpPr txBox="1"/>
          <p:nvPr/>
        </p:nvSpPr>
        <p:spPr>
          <a:xfrm>
            <a:off x="1305350" y="47490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u="sng">
                <a:solidFill>
                  <a:schemeClr val="hlink"/>
                </a:solidFill>
                <a:hlinkClick r:id="rId3"/>
              </a:rPr>
              <a:t>https://github.com/phodal/exemd</a:t>
            </a:r>
            <a:r>
              <a:rPr lang="zh-CN" sz="800"/>
              <a:t> </a:t>
            </a:r>
            <a:endParaRPr sz="800"/>
          </a:p>
        </p:txBody>
      </p:sp>
      <p:sp>
        <p:nvSpPr>
          <p:cNvPr id="383" name="Google Shape;383;p42"/>
          <p:cNvSpPr txBox="1"/>
          <p:nvPr/>
        </p:nvSpPr>
        <p:spPr>
          <a:xfrm>
            <a:off x="400450" y="3931725"/>
            <a:ext cx="363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exemd run _fixtures/sample.md</a:t>
            </a:r>
            <a:endParaRPr sz="1000">
              <a:latin typeface="Inter"/>
              <a:ea typeface="Inter"/>
              <a:cs typeface="Inter"/>
              <a:sym typeface="Inter"/>
            </a:endParaRPr>
          </a:p>
        </p:txBody>
      </p:sp>
      <p:pic>
        <p:nvPicPr>
          <p:cNvPr id="384" name="Google Shape;384;p42"/>
          <p:cNvPicPr preferRelativeResize="0"/>
          <p:nvPr/>
        </p:nvPicPr>
        <p:blipFill rotWithShape="1">
          <a:blip r:embed="rId4">
            <a:alphaModFix/>
          </a:blip>
          <a:srcRect b="0" l="566" r="0" t="1681"/>
          <a:stretch/>
        </p:blipFill>
        <p:spPr>
          <a:xfrm>
            <a:off x="400450" y="1320975"/>
            <a:ext cx="6437274" cy="2359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3"/>
          <p:cNvSpPr txBox="1"/>
          <p:nvPr>
            <p:ph type="title"/>
          </p:nvPr>
        </p:nvSpPr>
        <p:spPr>
          <a:xfrm>
            <a:off x="371725"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exemd </a:t>
            </a:r>
            <a:r>
              <a:rPr lang="zh-CN"/>
              <a:t>初衷</a:t>
            </a:r>
            <a:endParaRPr/>
          </a:p>
        </p:txBody>
      </p:sp>
      <p:sp>
        <p:nvSpPr>
          <p:cNvPr id="390" name="Google Shape;39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91" name="Google Shape;391;p43"/>
          <p:cNvSpPr txBox="1"/>
          <p:nvPr>
            <p:ph idx="2" type="subTitle"/>
          </p:nvPr>
        </p:nvSpPr>
        <p:spPr>
          <a:xfrm>
            <a:off x="377175"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提供快速的上手和 Demo 体验，改善开发者体验 </a:t>
            </a:r>
            <a:endParaRPr/>
          </a:p>
        </p:txBody>
      </p:sp>
      <p:sp>
        <p:nvSpPr>
          <p:cNvPr id="392" name="Google Shape;392;p43"/>
          <p:cNvSpPr txBox="1"/>
          <p:nvPr/>
        </p:nvSpPr>
        <p:spPr>
          <a:xfrm>
            <a:off x="1425000" y="2863838"/>
            <a:ext cx="192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README 即 DEMO</a:t>
            </a:r>
            <a:endParaRPr sz="1200">
              <a:latin typeface="Inter"/>
              <a:ea typeface="Inter"/>
              <a:cs typeface="Inter"/>
              <a:sym typeface="Inter"/>
            </a:endParaRPr>
          </a:p>
        </p:txBody>
      </p:sp>
      <p:pic>
        <p:nvPicPr>
          <p:cNvPr id="393" name="Google Shape;393;p43"/>
          <p:cNvPicPr preferRelativeResize="0"/>
          <p:nvPr/>
        </p:nvPicPr>
        <p:blipFill>
          <a:blip r:embed="rId3">
            <a:alphaModFix/>
          </a:blip>
          <a:stretch>
            <a:fillRect/>
          </a:stretch>
        </p:blipFill>
        <p:spPr>
          <a:xfrm>
            <a:off x="1397326" y="1420150"/>
            <a:ext cx="1979550" cy="1378787"/>
          </a:xfrm>
          <a:prstGeom prst="rect">
            <a:avLst/>
          </a:prstGeom>
          <a:noFill/>
          <a:ln>
            <a:noFill/>
          </a:ln>
        </p:spPr>
      </p:pic>
      <p:sp>
        <p:nvSpPr>
          <p:cNvPr id="394" name="Google Shape;394;p43"/>
          <p:cNvSpPr txBox="1"/>
          <p:nvPr/>
        </p:nvSpPr>
        <p:spPr>
          <a:xfrm>
            <a:off x="5909575" y="2855200"/>
            <a:ext cx="192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降低框架测试成本</a:t>
            </a:r>
            <a:endParaRPr sz="1200">
              <a:latin typeface="Inter"/>
              <a:ea typeface="Inter"/>
              <a:cs typeface="Inter"/>
              <a:sym typeface="Inter"/>
            </a:endParaRPr>
          </a:p>
        </p:txBody>
      </p:sp>
      <p:sp>
        <p:nvSpPr>
          <p:cNvPr id="395" name="Google Shape;395;p43"/>
          <p:cNvSpPr txBox="1"/>
          <p:nvPr/>
        </p:nvSpPr>
        <p:spPr>
          <a:xfrm>
            <a:off x="5515075" y="3489675"/>
            <a:ext cx="2713200" cy="338700"/>
          </a:xfrm>
          <a:prstGeom prst="rect">
            <a:avLst/>
          </a:prstGeom>
          <a:noFill/>
          <a:ln>
            <a:noFill/>
          </a:ln>
        </p:spPr>
        <p:txBody>
          <a:bodyPr anchorCtr="0" anchor="t" bIns="91425" lIns="91425" spcFirstLastPara="1" rIns="91425" wrap="square" tIns="91425">
            <a:spAutoFit/>
          </a:bodyPr>
          <a:lstStyle/>
          <a:p>
            <a:pPr indent="-135500" lvl="0" marL="144000" rtl="0" algn="l">
              <a:lnSpc>
                <a:spcPct val="150000"/>
              </a:lnSpc>
              <a:spcBef>
                <a:spcPts val="0"/>
              </a:spcBef>
              <a:spcAft>
                <a:spcPts val="0"/>
              </a:spcAft>
              <a:buSzPts val="1000"/>
              <a:buFont typeface="Inter"/>
              <a:buChar char="●"/>
            </a:pPr>
            <a:r>
              <a:rPr lang="zh-CN" sz="1000">
                <a:latin typeface="Inter"/>
                <a:ea typeface="Inter"/>
                <a:cs typeface="Inter"/>
                <a:sym typeface="Inter"/>
              </a:rPr>
              <a:t>自动化引入依赖，并能进行演示</a:t>
            </a:r>
            <a:endParaRPr sz="1000">
              <a:latin typeface="Inter"/>
              <a:ea typeface="Inter"/>
              <a:cs typeface="Inter"/>
              <a:sym typeface="Inter"/>
            </a:endParaRPr>
          </a:p>
        </p:txBody>
      </p:sp>
      <p:pic>
        <p:nvPicPr>
          <p:cNvPr id="396" name="Google Shape;396;p43"/>
          <p:cNvPicPr preferRelativeResize="0"/>
          <p:nvPr/>
        </p:nvPicPr>
        <p:blipFill rotWithShape="1">
          <a:blip r:embed="rId4">
            <a:alphaModFix/>
          </a:blip>
          <a:srcRect b="0" l="8011" r="5840" t="0"/>
          <a:stretch/>
        </p:blipFill>
        <p:spPr>
          <a:xfrm>
            <a:off x="5881900" y="1411525"/>
            <a:ext cx="1979549" cy="1378775"/>
          </a:xfrm>
          <a:prstGeom prst="rect">
            <a:avLst/>
          </a:prstGeom>
          <a:noFill/>
          <a:ln>
            <a:noFill/>
          </a:ln>
        </p:spPr>
      </p:pic>
      <p:sp>
        <p:nvSpPr>
          <p:cNvPr id="397" name="Google Shape;397;p43"/>
          <p:cNvSpPr txBox="1"/>
          <p:nvPr/>
        </p:nvSpPr>
        <p:spPr>
          <a:xfrm>
            <a:off x="1030500" y="3543275"/>
            <a:ext cx="2713200" cy="338700"/>
          </a:xfrm>
          <a:prstGeom prst="rect">
            <a:avLst/>
          </a:prstGeom>
          <a:noFill/>
          <a:ln>
            <a:noFill/>
          </a:ln>
        </p:spPr>
        <p:txBody>
          <a:bodyPr anchorCtr="0" anchor="t" bIns="91425" lIns="91425" spcFirstLastPara="1" rIns="91425" wrap="square" tIns="91425">
            <a:spAutoFit/>
          </a:bodyPr>
          <a:lstStyle/>
          <a:p>
            <a:pPr indent="-135500" lvl="0" marL="144000" rtl="0" algn="l">
              <a:lnSpc>
                <a:spcPct val="150000"/>
              </a:lnSpc>
              <a:spcBef>
                <a:spcPts val="0"/>
              </a:spcBef>
              <a:spcAft>
                <a:spcPts val="0"/>
              </a:spcAft>
              <a:buSzPts val="1000"/>
              <a:buFont typeface="Inter"/>
              <a:buChar char="●"/>
            </a:pPr>
            <a:r>
              <a:rPr lang="zh-CN" sz="1000">
                <a:latin typeface="Inter"/>
                <a:ea typeface="Inter"/>
                <a:cs typeface="Inter"/>
                <a:sym typeface="Inter"/>
              </a:rPr>
              <a:t>文档-代码完全一致</a:t>
            </a:r>
            <a:endParaRPr sz="1000">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流程</a:t>
            </a:r>
            <a:endParaRPr/>
          </a:p>
        </p:txBody>
      </p:sp>
      <p:sp>
        <p:nvSpPr>
          <p:cNvPr id="403" name="Google Shape;40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04" name="Google Shape;404;p44"/>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解析 markdown 中的代码模块，创建为带 main 的函数，编译和执行这个函数，返回结果</a:t>
            </a:r>
            <a:endParaRPr/>
          </a:p>
        </p:txBody>
      </p:sp>
      <p:sp>
        <p:nvSpPr>
          <p:cNvPr id="405" name="Google Shape;405;p44"/>
          <p:cNvSpPr/>
          <p:nvPr/>
        </p:nvSpPr>
        <p:spPr>
          <a:xfrm>
            <a:off x="482673" y="15041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解析 markdown</a:t>
            </a:r>
            <a:endParaRPr/>
          </a:p>
        </p:txBody>
      </p:sp>
      <p:sp>
        <p:nvSpPr>
          <p:cNvPr id="406" name="Google Shape;406;p44"/>
          <p:cNvSpPr/>
          <p:nvPr/>
        </p:nvSpPr>
        <p:spPr>
          <a:xfrm>
            <a:off x="482673" y="23916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获取语言信息</a:t>
            </a:r>
            <a:endParaRPr/>
          </a:p>
        </p:txBody>
      </p:sp>
      <p:sp>
        <p:nvSpPr>
          <p:cNvPr id="407" name="Google Shape;407;p44"/>
          <p:cNvSpPr/>
          <p:nvPr/>
        </p:nvSpPr>
        <p:spPr>
          <a:xfrm>
            <a:off x="482686" y="324324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创建工程</a:t>
            </a:r>
            <a:endParaRPr/>
          </a:p>
          <a:p>
            <a:pPr indent="0" lvl="0" marL="0" rtl="0" algn="ctr">
              <a:spcBef>
                <a:spcPts val="0"/>
              </a:spcBef>
              <a:spcAft>
                <a:spcPts val="0"/>
              </a:spcAft>
              <a:buNone/>
            </a:pPr>
            <a:r>
              <a:rPr lang="zh-CN" sz="1000"/>
              <a:t>（可选）</a:t>
            </a:r>
            <a:endParaRPr sz="1000"/>
          </a:p>
        </p:txBody>
      </p:sp>
      <p:sp>
        <p:nvSpPr>
          <p:cNvPr id="408" name="Google Shape;408;p44"/>
          <p:cNvSpPr/>
          <p:nvPr/>
        </p:nvSpPr>
        <p:spPr>
          <a:xfrm>
            <a:off x="482686" y="404287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执行代码</a:t>
            </a:r>
            <a:endParaRPr/>
          </a:p>
        </p:txBody>
      </p:sp>
      <p:sp>
        <p:nvSpPr>
          <p:cNvPr id="409" name="Google Shape;409;p44"/>
          <p:cNvSpPr/>
          <p:nvPr/>
        </p:nvSpPr>
        <p:spPr>
          <a:xfrm>
            <a:off x="1162175" y="2106731"/>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4"/>
          <p:cNvSpPr/>
          <p:nvPr/>
        </p:nvSpPr>
        <p:spPr>
          <a:xfrm>
            <a:off x="1162175" y="2976294"/>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4"/>
          <p:cNvSpPr/>
          <p:nvPr/>
        </p:nvSpPr>
        <p:spPr>
          <a:xfrm>
            <a:off x="1162175" y="3801919"/>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4"/>
          <p:cNvPicPr preferRelativeResize="0"/>
          <p:nvPr/>
        </p:nvPicPr>
        <p:blipFill rotWithShape="1">
          <a:blip r:embed="rId3">
            <a:alphaModFix/>
          </a:blip>
          <a:srcRect b="8750" l="891" r="0" t="0"/>
          <a:stretch/>
        </p:blipFill>
        <p:spPr>
          <a:xfrm>
            <a:off x="4311875" y="1350775"/>
            <a:ext cx="4197000" cy="2613675"/>
          </a:xfrm>
          <a:prstGeom prst="rect">
            <a:avLst/>
          </a:prstGeom>
          <a:noFill/>
          <a:ln>
            <a:noFill/>
          </a:ln>
          <a:effectLst>
            <a:outerShdw blurRad="57150" rotWithShape="0" algn="bl" dir="5400000" dist="19050">
              <a:srgbClr val="000000">
                <a:alpha val="50000"/>
              </a:srgbClr>
            </a:outerShdw>
          </a:effectLst>
        </p:spPr>
      </p:pic>
      <p:sp>
        <p:nvSpPr>
          <p:cNvPr id="413" name="Google Shape;413;p44"/>
          <p:cNvSpPr txBox="1"/>
          <p:nvPr/>
        </p:nvSpPr>
        <p:spPr>
          <a:xfrm>
            <a:off x="4932100" y="4062225"/>
            <a:ext cx="2844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Java 生成的 build.gradle 示例</a:t>
            </a:r>
            <a:endParaRPr sz="1200">
              <a:latin typeface="Inter"/>
              <a:ea typeface="Inter"/>
              <a:cs typeface="Inter"/>
              <a:sym typeface="Inter"/>
            </a:endParaRPr>
          </a:p>
        </p:txBody>
      </p:sp>
      <p:pic>
        <p:nvPicPr>
          <p:cNvPr id="414" name="Google Shape;414;p44"/>
          <p:cNvPicPr preferRelativeResize="0"/>
          <p:nvPr/>
        </p:nvPicPr>
        <p:blipFill rotWithShape="1">
          <a:blip r:embed="rId4">
            <a:alphaModFix/>
          </a:blip>
          <a:srcRect b="2429" l="0" r="25777" t="0"/>
          <a:stretch/>
        </p:blipFill>
        <p:spPr>
          <a:xfrm>
            <a:off x="2289413" y="3867775"/>
            <a:ext cx="1845026" cy="82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灵活代码块</a:t>
            </a:r>
            <a:endParaRPr sz="4800">
              <a:solidFill>
                <a:schemeClr val="lt1"/>
              </a:solidFill>
            </a:endParaRPr>
          </a:p>
          <a:p>
            <a:pPr indent="0" lvl="0" marL="0" rtl="0" algn="l">
              <a:spcBef>
                <a:spcPts val="0"/>
              </a:spcBef>
              <a:spcAft>
                <a:spcPts val="0"/>
              </a:spcAft>
              <a:buNone/>
            </a:pPr>
            <a:r>
              <a:rPr lang="zh-CN" sz="2400">
                <a:solidFill>
                  <a:schemeClr val="lt1"/>
                </a:solidFill>
              </a:rPr>
              <a:t>示例代码与文档分离，动态读取代码块</a:t>
            </a:r>
            <a:endParaRPr sz="4800">
              <a:solidFill>
                <a:schemeClr val="lt1"/>
              </a:solidFill>
            </a:endParaRPr>
          </a:p>
        </p:txBody>
      </p:sp>
      <p:sp>
        <p:nvSpPr>
          <p:cNvPr id="420" name="Google Shape;42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灵活</a:t>
            </a:r>
            <a:r>
              <a:rPr lang="zh-CN"/>
              <a:t>代码块</a:t>
            </a:r>
            <a:endParaRPr/>
          </a:p>
        </p:txBody>
      </p:sp>
      <p:sp>
        <p:nvSpPr>
          <p:cNvPr id="426" name="Google Shape;42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27" name="Google Shape;427;p46"/>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解析文档中的特定语法，从而动态将</a:t>
            </a:r>
            <a:r>
              <a:rPr lang="zh-CN">
                <a:solidFill>
                  <a:schemeClr val="dk1"/>
                </a:solidFill>
              </a:rPr>
              <a:t>代码</a:t>
            </a:r>
            <a:r>
              <a:rPr lang="zh-CN"/>
              <a:t>嵌入到文档中。</a:t>
            </a:r>
            <a:endParaRPr/>
          </a:p>
        </p:txBody>
      </p:sp>
      <p:sp>
        <p:nvSpPr>
          <p:cNvPr id="428" name="Google Shape;428;p46"/>
          <p:cNvSpPr txBox="1"/>
          <p:nvPr/>
        </p:nvSpPr>
        <p:spPr>
          <a:xfrm>
            <a:off x="1305350" y="47490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u="sng">
                <a:solidFill>
                  <a:schemeClr val="hlink"/>
                </a:solidFill>
                <a:hlinkClick r:id="rId3"/>
              </a:rPr>
              <a:t>https://github.com/inherd/forming</a:t>
            </a:r>
            <a:r>
              <a:rPr lang="zh-CN" sz="800"/>
              <a:t> （进行中）</a:t>
            </a:r>
            <a:endParaRPr sz="800"/>
          </a:p>
        </p:txBody>
      </p:sp>
      <p:grpSp>
        <p:nvGrpSpPr>
          <p:cNvPr id="429" name="Google Shape;429;p46"/>
          <p:cNvGrpSpPr/>
          <p:nvPr/>
        </p:nvGrpSpPr>
        <p:grpSpPr>
          <a:xfrm>
            <a:off x="440938" y="3026800"/>
            <a:ext cx="5130134" cy="1679438"/>
            <a:chOff x="435175" y="2969600"/>
            <a:chExt cx="5130134" cy="1679438"/>
          </a:xfrm>
        </p:grpSpPr>
        <p:sp>
          <p:nvSpPr>
            <p:cNvPr id="430" name="Google Shape;430;p46"/>
            <p:cNvSpPr txBox="1"/>
            <p:nvPr/>
          </p:nvSpPr>
          <p:spPr>
            <a:xfrm>
              <a:off x="435175" y="2969600"/>
              <a:ext cx="5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067D17"/>
                  </a:solidFill>
                  <a:highlight>
                    <a:srgbClr val="FFFFFF"/>
                  </a:highlight>
                  <a:latin typeface="Courier New"/>
                  <a:ea typeface="Courier New"/>
                  <a:cs typeface="Courier New"/>
                  <a:sym typeface="Courier New"/>
                </a:rPr>
                <a:t>doc-section: file(</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src/lib.rs</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).section(</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section1</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a:t>
              </a:r>
              <a:endParaRPr>
                <a:solidFill>
                  <a:schemeClr val="dk1"/>
                </a:solidFill>
                <a:latin typeface="Inter"/>
                <a:ea typeface="Inter"/>
                <a:cs typeface="Inter"/>
                <a:sym typeface="Inter"/>
              </a:endParaRPr>
            </a:p>
          </p:txBody>
        </p:sp>
        <p:pic>
          <p:nvPicPr>
            <p:cNvPr id="431" name="Google Shape;431;p46"/>
            <p:cNvPicPr preferRelativeResize="0"/>
            <p:nvPr/>
          </p:nvPicPr>
          <p:blipFill>
            <a:blip r:embed="rId4">
              <a:alphaModFix/>
            </a:blip>
            <a:stretch>
              <a:fillRect/>
            </a:stretch>
          </p:blipFill>
          <p:spPr>
            <a:xfrm>
              <a:off x="446675" y="3338901"/>
              <a:ext cx="5118634" cy="1310138"/>
            </a:xfrm>
            <a:prstGeom prst="rect">
              <a:avLst/>
            </a:prstGeom>
            <a:noFill/>
            <a:ln cap="flat" cmpd="sng" w="19050">
              <a:solidFill>
                <a:schemeClr val="accent2"/>
              </a:solidFill>
              <a:prstDash val="solid"/>
              <a:round/>
              <a:headEnd len="sm" w="sm" type="none"/>
              <a:tailEnd len="sm" w="sm" type="none"/>
            </a:ln>
          </p:spPr>
        </p:pic>
      </p:grpSp>
      <p:grpSp>
        <p:nvGrpSpPr>
          <p:cNvPr id="432" name="Google Shape;432;p46"/>
          <p:cNvGrpSpPr/>
          <p:nvPr/>
        </p:nvGrpSpPr>
        <p:grpSpPr>
          <a:xfrm>
            <a:off x="395238" y="1331375"/>
            <a:ext cx="5221500" cy="1534200"/>
            <a:chOff x="395238" y="1331375"/>
            <a:chExt cx="5221500" cy="1534200"/>
          </a:xfrm>
        </p:grpSpPr>
        <p:sp>
          <p:nvSpPr>
            <p:cNvPr id="433" name="Google Shape;433;p46"/>
            <p:cNvSpPr txBox="1"/>
            <p:nvPr/>
          </p:nvSpPr>
          <p:spPr>
            <a:xfrm>
              <a:off x="395238" y="1331375"/>
              <a:ext cx="5221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rgbClr val="067D17"/>
                  </a:solidFill>
                  <a:highlight>
                    <a:srgbClr val="FFFFFF"/>
                  </a:highlight>
                  <a:latin typeface="Courier New"/>
                  <a:ea typeface="Courier New"/>
                  <a:cs typeface="Courier New"/>
                  <a:sym typeface="Courier New"/>
                </a:rPr>
                <a:t>doc-code: file(</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src/lib.rs</a:t>
              </a:r>
              <a:r>
                <a:rPr lang="zh-CN" sz="1200">
                  <a:solidFill>
                    <a:srgbClr val="0037A6"/>
                  </a:solidFill>
                  <a:highlight>
                    <a:srgbClr val="FFFFFF"/>
                  </a:highlight>
                  <a:latin typeface="Courier New"/>
                  <a:ea typeface="Courier New"/>
                  <a:cs typeface="Courier New"/>
                  <a:sym typeface="Courier New"/>
                </a:rPr>
                <a:t>"</a:t>
              </a:r>
              <a:r>
                <a:rPr lang="zh-CN" sz="1200">
                  <a:solidFill>
                    <a:srgbClr val="067D17"/>
                  </a:solidFill>
                  <a:highlight>
                    <a:srgbClr val="FFFFFF"/>
                  </a:highlight>
                  <a:latin typeface="Courier New"/>
                  <a:ea typeface="Courier New"/>
                  <a:cs typeface="Courier New"/>
                  <a:sym typeface="Courier New"/>
                </a:rPr>
                <a:t>).line()[2, 5]</a:t>
              </a:r>
              <a:endParaRPr>
                <a:latin typeface="Inter"/>
                <a:ea typeface="Inter"/>
                <a:cs typeface="Inter"/>
                <a:sym typeface="Inter"/>
              </a:endParaRPr>
            </a:p>
          </p:txBody>
        </p:sp>
        <p:pic>
          <p:nvPicPr>
            <p:cNvPr id="434" name="Google Shape;434;p46"/>
            <p:cNvPicPr preferRelativeResize="0"/>
            <p:nvPr/>
          </p:nvPicPr>
          <p:blipFill>
            <a:blip r:embed="rId5">
              <a:alphaModFix/>
            </a:blip>
            <a:stretch>
              <a:fillRect/>
            </a:stretch>
          </p:blipFill>
          <p:spPr>
            <a:xfrm>
              <a:off x="435175" y="1719113"/>
              <a:ext cx="4740321" cy="1146463"/>
            </a:xfrm>
            <a:prstGeom prst="rect">
              <a:avLst/>
            </a:prstGeom>
            <a:noFill/>
            <a:ln cap="flat" cmpd="sng" w="19050">
              <a:solidFill>
                <a:schemeClr val="accent2"/>
              </a:solidFill>
              <a:prstDash val="solid"/>
              <a:round/>
              <a:headEnd len="sm" w="sm" type="none"/>
              <a:tailEnd len="sm" w="sm" type="none"/>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96" name="Google Shape;96;p20"/>
          <p:cNvSpPr/>
          <p:nvPr/>
        </p:nvSpPr>
        <p:spPr>
          <a:xfrm>
            <a:off x="0" y="2571725"/>
            <a:ext cx="2287200" cy="1291200"/>
          </a:xfrm>
          <a:prstGeom prst="rect">
            <a:avLst/>
          </a:prstGeom>
          <a:solidFill>
            <a:schemeClr val="accent3"/>
          </a:solidFill>
          <a:ln>
            <a:noFill/>
          </a:ln>
        </p:spPr>
        <p:txBody>
          <a:bodyPr anchorCtr="0" anchor="ctr" bIns="91425" lIns="365750" spcFirstLastPara="1" rIns="365750" wrap="square" tIns="91425">
            <a:noAutofit/>
          </a:bodyPr>
          <a:lstStyle/>
          <a:p>
            <a:pPr indent="0" lvl="0" marL="0" rtl="0" algn="ctr">
              <a:spcBef>
                <a:spcPts val="0"/>
              </a:spcBef>
              <a:spcAft>
                <a:spcPts val="0"/>
              </a:spcAft>
              <a:buNone/>
            </a:pPr>
            <a:r>
              <a:rPr b="1" lang="zh-CN" sz="1500">
                <a:solidFill>
                  <a:schemeClr val="lt1"/>
                </a:solidFill>
                <a:latin typeface="Noto Sans SC"/>
                <a:ea typeface="Noto Sans SC"/>
                <a:cs typeface="Noto Sans SC"/>
                <a:sym typeface="Noto Sans SC"/>
              </a:rPr>
              <a:t>自动化</a:t>
            </a:r>
            <a:endParaRPr sz="1300">
              <a:solidFill>
                <a:schemeClr val="lt1"/>
              </a:solidFill>
              <a:latin typeface="Inter-Regular"/>
              <a:ea typeface="Inter-Regular"/>
              <a:cs typeface="Inter-Regular"/>
              <a:sym typeface="Inter-Regular"/>
            </a:endParaRPr>
          </a:p>
        </p:txBody>
      </p:sp>
      <p:sp>
        <p:nvSpPr>
          <p:cNvPr id="97" name="Google Shape;97;p20"/>
          <p:cNvSpPr/>
          <p:nvPr/>
        </p:nvSpPr>
        <p:spPr>
          <a:xfrm>
            <a:off x="0" y="3862925"/>
            <a:ext cx="2287200" cy="1291200"/>
          </a:xfrm>
          <a:prstGeom prst="rect">
            <a:avLst/>
          </a:prstGeom>
          <a:solidFill>
            <a:schemeClr val="lt2"/>
          </a:solid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快速发布</a:t>
            </a:r>
            <a:endParaRPr sz="1300">
              <a:solidFill>
                <a:schemeClr val="dk1"/>
              </a:solidFill>
              <a:latin typeface="Noto Sans SC"/>
              <a:ea typeface="Noto Sans SC"/>
              <a:cs typeface="Noto Sans SC"/>
              <a:sym typeface="Noto Sans SC"/>
            </a:endParaRPr>
          </a:p>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持续部署</a:t>
            </a:r>
            <a:endParaRPr sz="1300">
              <a:solidFill>
                <a:schemeClr val="dk1"/>
              </a:solidFill>
              <a:latin typeface="Noto Sans SC"/>
              <a:ea typeface="Noto Sans SC"/>
              <a:cs typeface="Noto Sans SC"/>
              <a:sym typeface="Noto Sans SC"/>
            </a:endParaRPr>
          </a:p>
        </p:txBody>
      </p:sp>
      <p:sp>
        <p:nvSpPr>
          <p:cNvPr id="98" name="Google Shape;98;p20"/>
          <p:cNvSpPr/>
          <p:nvPr/>
        </p:nvSpPr>
        <p:spPr>
          <a:xfrm>
            <a:off x="2282259" y="2571725"/>
            <a:ext cx="2287200" cy="1291200"/>
          </a:xfrm>
          <a:prstGeom prst="rect">
            <a:avLst/>
          </a:prstGeom>
          <a:solidFill>
            <a:schemeClr val="accent4"/>
          </a:solidFill>
          <a:ln>
            <a:noFill/>
          </a:ln>
        </p:spPr>
        <p:txBody>
          <a:bodyPr anchorCtr="0" anchor="ctr" bIns="91425" lIns="365750" spcFirstLastPara="1" rIns="365750" wrap="square" tIns="91425">
            <a:noAutofit/>
          </a:bodyPr>
          <a:lstStyle/>
          <a:p>
            <a:pPr indent="0" lvl="0" marL="0" rtl="0" algn="ctr">
              <a:spcBef>
                <a:spcPts val="0"/>
              </a:spcBef>
              <a:spcAft>
                <a:spcPts val="0"/>
              </a:spcAft>
              <a:buNone/>
            </a:pPr>
            <a:r>
              <a:rPr b="1" lang="zh-CN" sz="1500">
                <a:solidFill>
                  <a:schemeClr val="lt1"/>
                </a:solidFill>
                <a:latin typeface="Noto Sans SC"/>
                <a:ea typeface="Noto Sans SC"/>
                <a:cs typeface="Noto Sans SC"/>
                <a:sym typeface="Noto Sans SC"/>
              </a:rPr>
              <a:t>形式化</a:t>
            </a:r>
            <a:endParaRPr sz="1300">
              <a:solidFill>
                <a:schemeClr val="lt1"/>
              </a:solidFill>
              <a:latin typeface="Inter-Regular"/>
              <a:ea typeface="Inter-Regular"/>
              <a:cs typeface="Inter-Regular"/>
              <a:sym typeface="Inter-Regular"/>
            </a:endParaRPr>
          </a:p>
        </p:txBody>
      </p:sp>
      <p:sp>
        <p:nvSpPr>
          <p:cNvPr id="99" name="Google Shape;99;p20"/>
          <p:cNvSpPr/>
          <p:nvPr/>
        </p:nvSpPr>
        <p:spPr>
          <a:xfrm>
            <a:off x="2282259" y="3862925"/>
            <a:ext cx="2287200" cy="1291200"/>
          </a:xfrm>
          <a:prstGeom prst="rect">
            <a:avLst/>
          </a:prstGeom>
          <a:no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可度量</a:t>
            </a:r>
            <a:endParaRPr sz="1300">
              <a:solidFill>
                <a:schemeClr val="dk1"/>
              </a:solidFill>
              <a:latin typeface="Noto Sans SC"/>
              <a:ea typeface="Noto Sans SC"/>
              <a:cs typeface="Noto Sans SC"/>
              <a:sym typeface="Noto Sans SC"/>
            </a:endParaRPr>
          </a:p>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可测试</a:t>
            </a:r>
            <a:endParaRPr sz="1300">
              <a:solidFill>
                <a:schemeClr val="dk1"/>
              </a:solidFill>
              <a:latin typeface="Noto Sans SC"/>
              <a:ea typeface="Noto Sans SC"/>
              <a:cs typeface="Noto Sans SC"/>
              <a:sym typeface="Noto Sans SC"/>
            </a:endParaRPr>
          </a:p>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IDE 集成</a:t>
            </a:r>
            <a:endParaRPr sz="1300">
              <a:solidFill>
                <a:schemeClr val="dk1"/>
              </a:solidFill>
              <a:latin typeface="Noto Sans SC"/>
              <a:ea typeface="Noto Sans SC"/>
              <a:cs typeface="Noto Sans SC"/>
              <a:sym typeface="Noto Sans SC"/>
            </a:endParaRPr>
          </a:p>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可重构</a:t>
            </a:r>
            <a:endParaRPr sz="1300">
              <a:solidFill>
                <a:schemeClr val="dk1"/>
              </a:solidFill>
              <a:latin typeface="Noto Sans SC"/>
              <a:ea typeface="Noto Sans SC"/>
              <a:cs typeface="Noto Sans SC"/>
              <a:sym typeface="Noto Sans SC"/>
            </a:endParaRPr>
          </a:p>
        </p:txBody>
      </p:sp>
      <p:sp>
        <p:nvSpPr>
          <p:cNvPr id="100" name="Google Shape;100;p20"/>
          <p:cNvSpPr/>
          <p:nvPr/>
        </p:nvSpPr>
        <p:spPr>
          <a:xfrm>
            <a:off x="4569575" y="2571725"/>
            <a:ext cx="2287200" cy="1291200"/>
          </a:xfrm>
          <a:prstGeom prst="rect">
            <a:avLst/>
          </a:prstGeom>
          <a:solidFill>
            <a:schemeClr val="accent2"/>
          </a:solidFill>
          <a:ln>
            <a:noFill/>
          </a:ln>
        </p:spPr>
        <p:txBody>
          <a:bodyPr anchorCtr="0" anchor="ctr" bIns="91425" lIns="365750" spcFirstLastPara="1" rIns="365750" wrap="square" tIns="91425">
            <a:noAutofit/>
          </a:bodyPr>
          <a:lstStyle/>
          <a:p>
            <a:pPr indent="0" lvl="0" marL="0" rtl="0" algn="ctr">
              <a:spcBef>
                <a:spcPts val="0"/>
              </a:spcBef>
              <a:spcAft>
                <a:spcPts val="0"/>
              </a:spcAft>
              <a:buNone/>
            </a:pPr>
            <a:r>
              <a:rPr b="1" lang="zh-CN" sz="1500">
                <a:solidFill>
                  <a:schemeClr val="lt1"/>
                </a:solidFill>
                <a:latin typeface="Noto Sans SC"/>
                <a:ea typeface="Noto Sans SC"/>
                <a:cs typeface="Noto Sans SC"/>
                <a:sym typeface="Noto Sans SC"/>
              </a:rPr>
              <a:t>可协作</a:t>
            </a:r>
            <a:endParaRPr sz="1300">
              <a:solidFill>
                <a:schemeClr val="lt1"/>
              </a:solidFill>
              <a:latin typeface="Inter-Regular"/>
              <a:ea typeface="Inter-Regular"/>
              <a:cs typeface="Inter-Regular"/>
              <a:sym typeface="Inter-Regular"/>
            </a:endParaRPr>
          </a:p>
        </p:txBody>
      </p:sp>
      <p:sp>
        <p:nvSpPr>
          <p:cNvPr id="101" name="Google Shape;101;p20"/>
          <p:cNvSpPr/>
          <p:nvPr/>
        </p:nvSpPr>
        <p:spPr>
          <a:xfrm>
            <a:off x="4569575" y="3862925"/>
            <a:ext cx="2287200" cy="1291200"/>
          </a:xfrm>
          <a:prstGeom prst="rect">
            <a:avLst/>
          </a:prstGeom>
          <a:solidFill>
            <a:schemeClr val="lt2"/>
          </a:solid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zh-CN" sz="1100">
                <a:solidFill>
                  <a:schemeClr val="dk1"/>
                </a:solidFill>
                <a:latin typeface="Inter"/>
                <a:ea typeface="Inter"/>
                <a:cs typeface="Inter"/>
                <a:sym typeface="Inter"/>
              </a:rPr>
              <a:t>易于修改</a:t>
            </a:r>
            <a:endParaRPr sz="1100">
              <a:solidFill>
                <a:schemeClr val="dk1"/>
              </a:solidFill>
              <a:latin typeface="Inter"/>
              <a:ea typeface="Inter"/>
              <a:cs typeface="Inter"/>
              <a:sym typeface="Inter"/>
            </a:endParaRPr>
          </a:p>
          <a:p>
            <a:pPr indent="0" lvl="0" marL="0" rtl="0" algn="l">
              <a:spcBef>
                <a:spcPts val="0"/>
              </a:spcBef>
              <a:spcAft>
                <a:spcPts val="0"/>
              </a:spcAft>
              <a:buNone/>
            </a:pPr>
            <a:r>
              <a:rPr lang="zh-CN" sz="1100">
                <a:solidFill>
                  <a:schemeClr val="dk1"/>
                </a:solidFill>
                <a:latin typeface="Inter"/>
                <a:ea typeface="Inter"/>
                <a:cs typeface="Inter"/>
                <a:sym typeface="Inter"/>
              </a:rPr>
              <a:t>解决冲突</a:t>
            </a:r>
            <a:endParaRPr sz="1100">
              <a:solidFill>
                <a:schemeClr val="dk1"/>
              </a:solidFill>
              <a:latin typeface="Inter"/>
              <a:ea typeface="Inter"/>
              <a:cs typeface="Inter"/>
              <a:sym typeface="Inter"/>
            </a:endParaRPr>
          </a:p>
        </p:txBody>
      </p:sp>
      <p:sp>
        <p:nvSpPr>
          <p:cNvPr id="102" name="Google Shape;102;p20"/>
          <p:cNvSpPr/>
          <p:nvPr/>
        </p:nvSpPr>
        <p:spPr>
          <a:xfrm>
            <a:off x="6856779" y="2571725"/>
            <a:ext cx="2287200" cy="1291200"/>
          </a:xfrm>
          <a:prstGeom prst="rect">
            <a:avLst/>
          </a:prstGeom>
          <a:solidFill>
            <a:schemeClr val="accent6"/>
          </a:solidFill>
          <a:ln>
            <a:noFill/>
          </a:ln>
        </p:spPr>
        <p:txBody>
          <a:bodyPr anchorCtr="0" anchor="ctr" bIns="91425" lIns="365750" spcFirstLastPara="1" rIns="365750" wrap="square" tIns="91425">
            <a:noAutofit/>
          </a:bodyPr>
          <a:lstStyle/>
          <a:p>
            <a:pPr indent="0" lvl="0" marL="0" rtl="0" algn="ctr">
              <a:spcBef>
                <a:spcPts val="0"/>
              </a:spcBef>
              <a:spcAft>
                <a:spcPts val="0"/>
              </a:spcAft>
              <a:buNone/>
            </a:pPr>
            <a:r>
              <a:rPr b="1" lang="zh-CN" sz="1500">
                <a:solidFill>
                  <a:schemeClr val="lt1"/>
                </a:solidFill>
                <a:latin typeface="Noto Sans SC"/>
                <a:ea typeface="Noto Sans SC"/>
                <a:cs typeface="Noto Sans SC"/>
                <a:sym typeface="Noto Sans SC"/>
              </a:rPr>
              <a:t>版本化</a:t>
            </a:r>
            <a:endParaRPr sz="1300">
              <a:solidFill>
                <a:schemeClr val="lt1"/>
              </a:solidFill>
              <a:latin typeface="Inter-Regular"/>
              <a:ea typeface="Inter-Regular"/>
              <a:cs typeface="Inter-Regular"/>
              <a:sym typeface="Inter-Regular"/>
            </a:endParaRPr>
          </a:p>
        </p:txBody>
      </p:sp>
      <p:sp>
        <p:nvSpPr>
          <p:cNvPr id="103" name="Google Shape;103;p20"/>
          <p:cNvSpPr/>
          <p:nvPr/>
        </p:nvSpPr>
        <p:spPr>
          <a:xfrm>
            <a:off x="6856779" y="3862925"/>
            <a:ext cx="2287200" cy="1291200"/>
          </a:xfrm>
          <a:prstGeom prst="rect">
            <a:avLst/>
          </a:prstGeom>
          <a:noFill/>
          <a:ln>
            <a:noFill/>
          </a:ln>
        </p:spPr>
        <p:txBody>
          <a:bodyPr anchorCtr="0" anchor="ctr" bIns="91425" lIns="365750" spcFirstLastPara="1" rIns="365750" wrap="square" tIns="91425">
            <a:noAutofit/>
          </a:bodyPr>
          <a:lstStyle/>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版本可追溯 </a:t>
            </a:r>
            <a:endParaRPr sz="1300">
              <a:solidFill>
                <a:schemeClr val="dk1"/>
              </a:solidFill>
              <a:latin typeface="Noto Sans SC"/>
              <a:ea typeface="Noto Sans SC"/>
              <a:cs typeface="Noto Sans SC"/>
              <a:sym typeface="Noto Sans SC"/>
            </a:endParaRPr>
          </a:p>
          <a:p>
            <a:pPr indent="0" lvl="0" marL="0" rtl="0" algn="l">
              <a:spcBef>
                <a:spcPts val="0"/>
              </a:spcBef>
              <a:spcAft>
                <a:spcPts val="0"/>
              </a:spcAft>
              <a:buNone/>
            </a:pPr>
            <a:r>
              <a:rPr lang="zh-CN" sz="1300">
                <a:solidFill>
                  <a:schemeClr val="dk1"/>
                </a:solidFill>
                <a:latin typeface="Noto Sans SC"/>
                <a:ea typeface="Noto Sans SC"/>
                <a:cs typeface="Noto Sans SC"/>
                <a:sym typeface="Noto Sans SC"/>
              </a:rPr>
              <a:t>修改可追溯</a:t>
            </a:r>
            <a:endParaRPr sz="1300">
              <a:solidFill>
                <a:schemeClr val="dk1"/>
              </a:solidFill>
              <a:latin typeface="Noto Sans SC"/>
              <a:ea typeface="Noto Sans SC"/>
              <a:cs typeface="Noto Sans SC"/>
              <a:sym typeface="Noto Sans SC"/>
            </a:endParaRPr>
          </a:p>
        </p:txBody>
      </p:sp>
      <p:sp>
        <p:nvSpPr>
          <p:cNvPr id="104" name="Google Shape;104;p20"/>
          <p:cNvSpPr/>
          <p:nvPr/>
        </p:nvSpPr>
        <p:spPr>
          <a:xfrm>
            <a:off x="4571000" y="0"/>
            <a:ext cx="45723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txBox="1"/>
          <p:nvPr>
            <p:ph idx="2" type="subTitle"/>
          </p:nvPr>
        </p:nvSpPr>
        <p:spPr>
          <a:xfrm>
            <a:off x="4951800" y="361450"/>
            <a:ext cx="3823200" cy="18447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zh-CN">
                <a:solidFill>
                  <a:srgbClr val="FFFFFF"/>
                </a:solidFill>
              </a:rPr>
              <a:t>多数语言、框架的文档系统，都面向特定领域定制，以带来更好的编写体验和一致性。</a:t>
            </a:r>
            <a:endParaRPr>
              <a:solidFill>
                <a:srgbClr val="FFFFFF"/>
              </a:solidFill>
            </a:endParaRPr>
          </a:p>
        </p:txBody>
      </p:sp>
      <p:sp>
        <p:nvSpPr>
          <p:cNvPr id="106" name="Google Shape;106;p20"/>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好的文档系统能带来更好的开发者体验。</a:t>
            </a:r>
            <a:endParaRPr/>
          </a:p>
        </p:txBody>
      </p:sp>
      <p:sp>
        <p:nvSpPr>
          <p:cNvPr id="107" name="Google Shape;107;p20"/>
          <p:cNvSpPr txBox="1"/>
          <p:nvPr>
            <p:ph type="title"/>
          </p:nvPr>
        </p:nvSpPr>
        <p:spPr>
          <a:xfrm>
            <a:off x="369000" y="365700"/>
            <a:ext cx="3836700" cy="96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文档工程</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371725"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writing</a:t>
            </a:r>
            <a:r>
              <a:rPr lang="zh-CN"/>
              <a:t> 初衷</a:t>
            </a:r>
            <a:endParaRPr/>
          </a:p>
        </p:txBody>
      </p:sp>
      <p:sp>
        <p:nvSpPr>
          <p:cNvPr id="440" name="Google Shape;44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41" name="Google Shape;441;p47"/>
          <p:cNvSpPr txBox="1"/>
          <p:nvPr>
            <p:ph idx="2" type="subTitle"/>
          </p:nvPr>
        </p:nvSpPr>
        <p:spPr>
          <a:xfrm>
            <a:off x="377175"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围</a:t>
            </a:r>
            <a:r>
              <a:rPr lang="zh-CN"/>
              <a:t>绕</a:t>
            </a:r>
            <a:r>
              <a:rPr lang="zh-CN"/>
              <a:t>示例代码构建项目文档</a:t>
            </a:r>
            <a:endParaRPr/>
          </a:p>
        </p:txBody>
      </p:sp>
      <p:sp>
        <p:nvSpPr>
          <p:cNvPr id="442" name="Google Shape;442;p47"/>
          <p:cNvSpPr txBox="1"/>
          <p:nvPr/>
        </p:nvSpPr>
        <p:spPr>
          <a:xfrm>
            <a:off x="962125" y="2855200"/>
            <a:ext cx="192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代码优先</a:t>
            </a:r>
            <a:endParaRPr sz="1200">
              <a:latin typeface="Inter"/>
              <a:ea typeface="Inter"/>
              <a:cs typeface="Inter"/>
              <a:sym typeface="Inter"/>
            </a:endParaRPr>
          </a:p>
        </p:txBody>
      </p:sp>
      <p:sp>
        <p:nvSpPr>
          <p:cNvPr id="443" name="Google Shape;443;p47"/>
          <p:cNvSpPr txBox="1"/>
          <p:nvPr/>
        </p:nvSpPr>
        <p:spPr>
          <a:xfrm>
            <a:off x="934450" y="3489675"/>
            <a:ext cx="228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以代码为主</a:t>
            </a:r>
            <a:endParaRPr sz="1000">
              <a:latin typeface="Inter"/>
              <a:ea typeface="Inter"/>
              <a:cs typeface="Inter"/>
              <a:sym typeface="Inter"/>
            </a:endParaRPr>
          </a:p>
        </p:txBody>
      </p:sp>
      <p:sp>
        <p:nvSpPr>
          <p:cNvPr id="444" name="Google Shape;444;p47"/>
          <p:cNvSpPr txBox="1"/>
          <p:nvPr/>
        </p:nvSpPr>
        <p:spPr>
          <a:xfrm>
            <a:off x="3709800" y="2855200"/>
            <a:ext cx="192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动态读取</a:t>
            </a:r>
            <a:endParaRPr sz="1200">
              <a:latin typeface="Inter"/>
              <a:ea typeface="Inter"/>
              <a:cs typeface="Inter"/>
              <a:sym typeface="Inter"/>
            </a:endParaRPr>
          </a:p>
        </p:txBody>
      </p:sp>
      <p:sp>
        <p:nvSpPr>
          <p:cNvPr id="445" name="Google Shape;445;p47"/>
          <p:cNvSpPr txBox="1"/>
          <p:nvPr/>
        </p:nvSpPr>
        <p:spPr>
          <a:xfrm>
            <a:off x="3784425" y="3489675"/>
            <a:ext cx="2194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自动化引入依赖，并进行测试</a:t>
            </a:r>
            <a:endParaRPr sz="1000">
              <a:latin typeface="Inter"/>
              <a:ea typeface="Inter"/>
              <a:cs typeface="Inter"/>
              <a:sym typeface="Inter"/>
            </a:endParaRPr>
          </a:p>
        </p:txBody>
      </p:sp>
      <p:pic>
        <p:nvPicPr>
          <p:cNvPr id="446" name="Google Shape;446;p47"/>
          <p:cNvPicPr preferRelativeResize="0"/>
          <p:nvPr/>
        </p:nvPicPr>
        <p:blipFill>
          <a:blip r:embed="rId3">
            <a:alphaModFix/>
          </a:blip>
          <a:stretch>
            <a:fillRect/>
          </a:stretch>
        </p:blipFill>
        <p:spPr>
          <a:xfrm>
            <a:off x="1087075" y="1469300"/>
            <a:ext cx="1979548" cy="1263219"/>
          </a:xfrm>
          <a:prstGeom prst="rect">
            <a:avLst/>
          </a:prstGeom>
          <a:noFill/>
          <a:ln>
            <a:noFill/>
          </a:ln>
        </p:spPr>
      </p:pic>
      <p:pic>
        <p:nvPicPr>
          <p:cNvPr id="447" name="Google Shape;447;p47"/>
          <p:cNvPicPr preferRelativeResize="0"/>
          <p:nvPr/>
        </p:nvPicPr>
        <p:blipFill rotWithShape="1">
          <a:blip r:embed="rId4">
            <a:alphaModFix/>
          </a:blip>
          <a:srcRect b="0" l="12067" r="19095" t="0"/>
          <a:stretch/>
        </p:blipFill>
        <p:spPr>
          <a:xfrm>
            <a:off x="3682125" y="1469300"/>
            <a:ext cx="1979551" cy="1263225"/>
          </a:xfrm>
          <a:prstGeom prst="rect">
            <a:avLst/>
          </a:prstGeom>
          <a:noFill/>
          <a:ln>
            <a:noFill/>
          </a:ln>
        </p:spPr>
      </p:pic>
      <p:pic>
        <p:nvPicPr>
          <p:cNvPr id="448" name="Google Shape;448;p47"/>
          <p:cNvPicPr preferRelativeResize="0"/>
          <p:nvPr/>
        </p:nvPicPr>
        <p:blipFill rotWithShape="1">
          <a:blip r:embed="rId5">
            <a:alphaModFix/>
          </a:blip>
          <a:srcRect b="0" l="4587" r="3854" t="0"/>
          <a:stretch/>
        </p:blipFill>
        <p:spPr>
          <a:xfrm>
            <a:off x="6568500" y="1497050"/>
            <a:ext cx="1979549" cy="1235475"/>
          </a:xfrm>
          <a:prstGeom prst="rect">
            <a:avLst/>
          </a:prstGeom>
          <a:noFill/>
          <a:ln>
            <a:noFill/>
          </a:ln>
        </p:spPr>
      </p:pic>
      <p:sp>
        <p:nvSpPr>
          <p:cNvPr id="449" name="Google Shape;449;p47"/>
          <p:cNvSpPr txBox="1"/>
          <p:nvPr/>
        </p:nvSpPr>
        <p:spPr>
          <a:xfrm>
            <a:off x="6596175" y="2830775"/>
            <a:ext cx="192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文档编排</a:t>
            </a:r>
            <a:endParaRPr sz="1200">
              <a:latin typeface="Inter"/>
              <a:ea typeface="Inter"/>
              <a:cs typeface="Inter"/>
              <a:sym typeface="Inter"/>
            </a:endParaRPr>
          </a:p>
        </p:txBody>
      </p:sp>
      <p:sp>
        <p:nvSpPr>
          <p:cNvPr id="450" name="Google Shape;450;p47"/>
          <p:cNvSpPr txBox="1"/>
          <p:nvPr/>
        </p:nvSpPr>
        <p:spPr>
          <a:xfrm>
            <a:off x="6544400" y="3463675"/>
            <a:ext cx="2194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按需要读取代码中中的不同部分，并进行管理。</a:t>
            </a:r>
            <a:endParaRPr sz="1000">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8"/>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流程</a:t>
            </a:r>
            <a:endParaRPr/>
          </a:p>
        </p:txBody>
      </p:sp>
      <p:sp>
        <p:nvSpPr>
          <p:cNvPr id="456" name="Google Shape;45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57" name="Google Shape;457;p48"/>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通过自定义的 DSL（领域特定语言）来决定如何结合源码</a:t>
            </a:r>
            <a:endParaRPr/>
          </a:p>
        </p:txBody>
      </p:sp>
      <p:sp>
        <p:nvSpPr>
          <p:cNvPr id="458" name="Google Shape;458;p48"/>
          <p:cNvSpPr/>
          <p:nvPr/>
        </p:nvSpPr>
        <p:spPr>
          <a:xfrm>
            <a:off x="368998" y="14365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解析 markdown</a:t>
            </a:r>
            <a:endParaRPr/>
          </a:p>
        </p:txBody>
      </p:sp>
      <p:sp>
        <p:nvSpPr>
          <p:cNvPr id="459" name="Google Shape;459;p48"/>
          <p:cNvSpPr/>
          <p:nvPr/>
        </p:nvSpPr>
        <p:spPr>
          <a:xfrm>
            <a:off x="368998" y="232402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解析 DSL</a:t>
            </a:r>
            <a:endParaRPr/>
          </a:p>
          <a:p>
            <a:pPr indent="0" lvl="0" marL="0" rtl="0" algn="ctr">
              <a:spcBef>
                <a:spcPts val="0"/>
              </a:spcBef>
              <a:spcAft>
                <a:spcPts val="0"/>
              </a:spcAft>
              <a:buNone/>
            </a:pPr>
            <a:r>
              <a:rPr lang="zh-CN" sz="800"/>
              <a:t>（领域特定语言）</a:t>
            </a:r>
            <a:endParaRPr sz="800"/>
          </a:p>
        </p:txBody>
      </p:sp>
      <p:sp>
        <p:nvSpPr>
          <p:cNvPr id="460" name="Google Shape;460;p48"/>
          <p:cNvSpPr/>
          <p:nvPr/>
        </p:nvSpPr>
        <p:spPr>
          <a:xfrm>
            <a:off x="369011" y="317564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更新</a:t>
            </a:r>
            <a:r>
              <a:rPr lang="zh-CN">
                <a:solidFill>
                  <a:schemeClr val="dk1"/>
                </a:solidFill>
              </a:rPr>
              <a:t>代码信息</a:t>
            </a:r>
            <a:endParaRPr sz="1000"/>
          </a:p>
        </p:txBody>
      </p:sp>
      <p:sp>
        <p:nvSpPr>
          <p:cNvPr id="461" name="Google Shape;461;p48"/>
          <p:cNvSpPr/>
          <p:nvPr/>
        </p:nvSpPr>
        <p:spPr>
          <a:xfrm>
            <a:off x="369011" y="3975270"/>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生成目标 markdown</a:t>
            </a:r>
            <a:endParaRPr/>
          </a:p>
        </p:txBody>
      </p:sp>
      <p:sp>
        <p:nvSpPr>
          <p:cNvPr id="462" name="Google Shape;462;p48"/>
          <p:cNvSpPr/>
          <p:nvPr/>
        </p:nvSpPr>
        <p:spPr>
          <a:xfrm>
            <a:off x="1048500" y="2039131"/>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8"/>
          <p:cNvSpPr/>
          <p:nvPr/>
        </p:nvSpPr>
        <p:spPr>
          <a:xfrm>
            <a:off x="1048500" y="2908694"/>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8"/>
          <p:cNvSpPr/>
          <p:nvPr/>
        </p:nvSpPr>
        <p:spPr>
          <a:xfrm>
            <a:off x="1048500" y="3734319"/>
            <a:ext cx="270300" cy="15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p:nvPr/>
        </p:nvSpPr>
        <p:spPr>
          <a:xfrm>
            <a:off x="2799311" y="3175645"/>
            <a:ext cx="1629300" cy="47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dk1"/>
                </a:solidFill>
              </a:rPr>
              <a:t>源码</a:t>
            </a:r>
            <a:endParaRPr sz="1000"/>
          </a:p>
        </p:txBody>
      </p:sp>
      <p:sp>
        <p:nvSpPr>
          <p:cNvPr id="466" name="Google Shape;466;p48"/>
          <p:cNvSpPr/>
          <p:nvPr/>
        </p:nvSpPr>
        <p:spPr>
          <a:xfrm>
            <a:off x="2223000" y="3314700"/>
            <a:ext cx="351600" cy="192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文档同构</a:t>
            </a:r>
            <a:endParaRPr sz="4800">
              <a:solidFill>
                <a:schemeClr val="lt1"/>
              </a:solidFill>
            </a:endParaRPr>
          </a:p>
          <a:p>
            <a:pPr indent="0" lvl="0" marL="0" rtl="0" algn="l">
              <a:spcBef>
                <a:spcPts val="0"/>
              </a:spcBef>
              <a:spcAft>
                <a:spcPts val="0"/>
              </a:spcAft>
              <a:buNone/>
            </a:pPr>
            <a:r>
              <a:rPr lang="zh-CN" sz="2400">
                <a:solidFill>
                  <a:schemeClr val="lt1"/>
                </a:solidFill>
              </a:rPr>
              <a:t>如何在业务开发中使用（构思阶段）</a:t>
            </a:r>
            <a:endParaRPr sz="4800">
              <a:solidFill>
                <a:schemeClr val="lt1"/>
              </a:solidFill>
            </a:endParaRPr>
          </a:p>
        </p:txBody>
      </p:sp>
      <p:sp>
        <p:nvSpPr>
          <p:cNvPr id="472" name="Google Shape;47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文档同构（进行中）</a:t>
            </a:r>
            <a:endParaRPr/>
          </a:p>
        </p:txBody>
      </p:sp>
      <p:sp>
        <p:nvSpPr>
          <p:cNvPr id="478" name="Google Shape;47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79" name="Google Shape;479;p50"/>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sz="1200">
                <a:solidFill>
                  <a:schemeClr val="dk1"/>
                </a:solidFill>
                <a:latin typeface="Inter"/>
                <a:ea typeface="Inter"/>
                <a:cs typeface="Inter"/>
                <a:sym typeface="Inter"/>
              </a:rPr>
              <a:t>文档同构是一种将代码与文档保持一致的技术理念，它能读取格式化的文档，并将文档自动加入到代码中，如以注释的形式或者是只在 IDE 呈现；同时，还能将读取代码中的文档，自动更新到文档中，或是对文档进行测试和差异对比。</a:t>
            </a:r>
            <a:endParaRPr b="0" sz="1200">
              <a:solidFill>
                <a:schemeClr val="dk1"/>
              </a:solidFill>
              <a:latin typeface="Inter"/>
              <a:ea typeface="Inter"/>
              <a:cs typeface="Inter"/>
              <a:sym typeface="Inter"/>
            </a:endParaRPr>
          </a:p>
          <a:p>
            <a:pPr indent="0" lvl="0" marL="0" rtl="0" algn="l">
              <a:spcBef>
                <a:spcPts val="1200"/>
              </a:spcBef>
              <a:spcAft>
                <a:spcPts val="1200"/>
              </a:spcAft>
              <a:buNone/>
            </a:pPr>
            <a:r>
              <a:t/>
            </a:r>
            <a:endParaRPr/>
          </a:p>
        </p:txBody>
      </p:sp>
      <p:pic>
        <p:nvPicPr>
          <p:cNvPr id="480" name="Google Shape;480;p50"/>
          <p:cNvPicPr preferRelativeResize="0"/>
          <p:nvPr/>
        </p:nvPicPr>
        <p:blipFill>
          <a:blip r:embed="rId3">
            <a:alphaModFix/>
          </a:blip>
          <a:stretch>
            <a:fillRect/>
          </a:stretch>
        </p:blipFill>
        <p:spPr>
          <a:xfrm>
            <a:off x="6806413" y="1847475"/>
            <a:ext cx="1704832" cy="1305450"/>
          </a:xfrm>
          <a:prstGeom prst="rect">
            <a:avLst/>
          </a:prstGeom>
          <a:noFill/>
          <a:ln>
            <a:noFill/>
          </a:ln>
          <a:effectLst>
            <a:outerShdw blurRad="57150" rotWithShape="0" algn="bl" dir="5400000" dist="19050">
              <a:srgbClr val="000000">
                <a:alpha val="50000"/>
              </a:srgbClr>
            </a:outerShdw>
          </a:effectLst>
        </p:spPr>
      </p:pic>
      <p:pic>
        <p:nvPicPr>
          <p:cNvPr id="481" name="Google Shape;481;p50"/>
          <p:cNvPicPr preferRelativeResize="0"/>
          <p:nvPr/>
        </p:nvPicPr>
        <p:blipFill>
          <a:blip r:embed="rId4">
            <a:alphaModFix/>
          </a:blip>
          <a:stretch>
            <a:fillRect/>
          </a:stretch>
        </p:blipFill>
        <p:spPr>
          <a:xfrm>
            <a:off x="3590425" y="1876838"/>
            <a:ext cx="1901274" cy="1246675"/>
          </a:xfrm>
          <a:prstGeom prst="rect">
            <a:avLst/>
          </a:prstGeom>
          <a:noFill/>
          <a:ln>
            <a:noFill/>
          </a:ln>
          <a:effectLst>
            <a:outerShdw blurRad="57150" rotWithShape="0" algn="bl" dir="5400000" dist="19050">
              <a:srgbClr val="000000">
                <a:alpha val="50000"/>
              </a:srgbClr>
            </a:outerShdw>
          </a:effectLst>
        </p:spPr>
      </p:pic>
      <p:sp>
        <p:nvSpPr>
          <p:cNvPr id="482" name="Google Shape;482;p50"/>
          <p:cNvSpPr txBox="1"/>
          <p:nvPr/>
        </p:nvSpPr>
        <p:spPr>
          <a:xfrm>
            <a:off x="6844775" y="3350525"/>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系统概念</a:t>
            </a:r>
            <a:endParaRPr sz="800">
              <a:latin typeface="Inter"/>
              <a:ea typeface="Inter"/>
              <a:cs typeface="Inter"/>
              <a:sym typeface="Inter"/>
            </a:endParaRPr>
          </a:p>
        </p:txBody>
      </p:sp>
      <p:sp>
        <p:nvSpPr>
          <p:cNvPr id="483" name="Google Shape;483;p50"/>
          <p:cNvSpPr txBox="1"/>
          <p:nvPr/>
        </p:nvSpPr>
        <p:spPr>
          <a:xfrm>
            <a:off x="3545738" y="3350525"/>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源码</a:t>
            </a:r>
            <a:endParaRPr sz="800">
              <a:latin typeface="Inter"/>
              <a:ea typeface="Inter"/>
              <a:cs typeface="Inter"/>
              <a:sym typeface="Inter"/>
            </a:endParaRPr>
          </a:p>
        </p:txBody>
      </p:sp>
      <p:sp>
        <p:nvSpPr>
          <p:cNvPr id="484" name="Google Shape;484;p50"/>
          <p:cNvSpPr txBox="1"/>
          <p:nvPr/>
        </p:nvSpPr>
        <p:spPr>
          <a:xfrm>
            <a:off x="511013" y="3350525"/>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设计文档</a:t>
            </a:r>
            <a:endParaRPr sz="800">
              <a:latin typeface="Inter"/>
              <a:ea typeface="Inter"/>
              <a:cs typeface="Inter"/>
              <a:sym typeface="Inter"/>
            </a:endParaRPr>
          </a:p>
        </p:txBody>
      </p:sp>
      <p:pic>
        <p:nvPicPr>
          <p:cNvPr id="485" name="Google Shape;485;p50"/>
          <p:cNvPicPr preferRelativeResize="0"/>
          <p:nvPr/>
        </p:nvPicPr>
        <p:blipFill rotWithShape="1">
          <a:blip r:embed="rId5">
            <a:alphaModFix/>
          </a:blip>
          <a:srcRect b="0" l="0" r="1361" t="0"/>
          <a:stretch/>
        </p:blipFill>
        <p:spPr>
          <a:xfrm>
            <a:off x="374438" y="1876838"/>
            <a:ext cx="1901274" cy="1246674"/>
          </a:xfrm>
          <a:prstGeom prst="rect">
            <a:avLst/>
          </a:prstGeom>
          <a:noFill/>
          <a:ln>
            <a:noFill/>
          </a:ln>
          <a:effectLst>
            <a:outerShdw blurRad="57150" rotWithShape="0" algn="bl" dir="5400000" dist="19050">
              <a:srgbClr val="000000">
                <a:alpha val="50000"/>
              </a:srgbClr>
            </a:outerShdw>
          </a:effectLst>
        </p:spPr>
      </p:pic>
      <p:cxnSp>
        <p:nvCxnSpPr>
          <p:cNvPr id="486" name="Google Shape;486;p50"/>
          <p:cNvCxnSpPr/>
          <p:nvPr/>
        </p:nvCxnSpPr>
        <p:spPr>
          <a:xfrm>
            <a:off x="2435800" y="2459925"/>
            <a:ext cx="972600" cy="0"/>
          </a:xfrm>
          <a:prstGeom prst="straightConnector1">
            <a:avLst/>
          </a:prstGeom>
          <a:noFill/>
          <a:ln cap="flat" cmpd="sng" w="9525">
            <a:solidFill>
              <a:schemeClr val="dk2"/>
            </a:solidFill>
            <a:prstDash val="solid"/>
            <a:round/>
            <a:headEnd len="med" w="med" type="triangle"/>
            <a:tailEnd len="med" w="med" type="triangle"/>
          </a:ln>
        </p:spPr>
      </p:cxnSp>
      <p:cxnSp>
        <p:nvCxnSpPr>
          <p:cNvPr id="487" name="Google Shape;487;p50"/>
          <p:cNvCxnSpPr/>
          <p:nvPr/>
        </p:nvCxnSpPr>
        <p:spPr>
          <a:xfrm>
            <a:off x="5693338" y="2459913"/>
            <a:ext cx="972600" cy="0"/>
          </a:xfrm>
          <a:prstGeom prst="straightConnector1">
            <a:avLst/>
          </a:prstGeom>
          <a:noFill/>
          <a:ln cap="flat" cmpd="sng" w="9525">
            <a:solidFill>
              <a:schemeClr val="dk2"/>
            </a:solidFill>
            <a:prstDash val="solid"/>
            <a:round/>
            <a:headEnd len="med" w="med" type="triangl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title"/>
          </p:nvPr>
        </p:nvSpPr>
        <p:spPr>
          <a:xfrm>
            <a:off x="371725"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理念</a:t>
            </a:r>
            <a:endParaRPr/>
          </a:p>
        </p:txBody>
      </p:sp>
      <p:sp>
        <p:nvSpPr>
          <p:cNvPr id="493" name="Google Shape;49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94" name="Google Shape;494;p51"/>
          <p:cNvSpPr txBox="1"/>
          <p:nvPr>
            <p:ph idx="2" type="subTitle"/>
          </p:nvPr>
        </p:nvSpPr>
        <p:spPr>
          <a:xfrm>
            <a:off x="377175"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围绕示例代码构建项目文档</a:t>
            </a:r>
            <a:endParaRPr/>
          </a:p>
        </p:txBody>
      </p:sp>
      <p:sp>
        <p:nvSpPr>
          <p:cNvPr id="495" name="Google Shape;495;p51"/>
          <p:cNvSpPr txBox="1"/>
          <p:nvPr/>
        </p:nvSpPr>
        <p:spPr>
          <a:xfrm>
            <a:off x="5884388" y="2951138"/>
            <a:ext cx="154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正向生成</a:t>
            </a:r>
            <a:endParaRPr sz="1200">
              <a:latin typeface="Inter"/>
              <a:ea typeface="Inter"/>
              <a:cs typeface="Inter"/>
              <a:sym typeface="Inter"/>
            </a:endParaRPr>
          </a:p>
        </p:txBody>
      </p:sp>
      <p:sp>
        <p:nvSpPr>
          <p:cNvPr id="496" name="Google Shape;496;p51"/>
          <p:cNvSpPr txBox="1"/>
          <p:nvPr/>
        </p:nvSpPr>
        <p:spPr>
          <a:xfrm>
            <a:off x="3607250" y="2939975"/>
            <a:ext cx="154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反馈设计</a:t>
            </a:r>
            <a:endParaRPr sz="1200">
              <a:latin typeface="Inter"/>
              <a:ea typeface="Inter"/>
              <a:cs typeface="Inter"/>
              <a:sym typeface="Inter"/>
            </a:endParaRPr>
          </a:p>
        </p:txBody>
      </p:sp>
      <p:sp>
        <p:nvSpPr>
          <p:cNvPr id="497" name="Google Shape;497;p51"/>
          <p:cNvSpPr txBox="1"/>
          <p:nvPr/>
        </p:nvSpPr>
        <p:spPr>
          <a:xfrm>
            <a:off x="1330100" y="2951150"/>
            <a:ext cx="1544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200">
                <a:latin typeface="Inter"/>
                <a:ea typeface="Inter"/>
                <a:cs typeface="Inter"/>
                <a:sym typeface="Inter"/>
              </a:rPr>
              <a:t>双向绑定</a:t>
            </a:r>
            <a:endParaRPr sz="1200">
              <a:latin typeface="Inter"/>
              <a:ea typeface="Inter"/>
              <a:cs typeface="Inter"/>
              <a:sym typeface="Inter"/>
            </a:endParaRPr>
          </a:p>
        </p:txBody>
      </p:sp>
      <p:sp>
        <p:nvSpPr>
          <p:cNvPr id="498" name="Google Shape;498;p51"/>
          <p:cNvSpPr txBox="1"/>
          <p:nvPr/>
        </p:nvSpPr>
        <p:spPr>
          <a:xfrm>
            <a:off x="5728388" y="3453300"/>
            <a:ext cx="18567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Inter"/>
              <a:buChar char="●"/>
            </a:pPr>
            <a:r>
              <a:rPr lang="zh-CN" sz="1000">
                <a:latin typeface="Inter"/>
                <a:ea typeface="Inter"/>
                <a:cs typeface="Inter"/>
                <a:sym typeface="Inter"/>
              </a:rPr>
              <a:t>文档驱动开发</a:t>
            </a:r>
            <a:endParaRPr sz="1000">
              <a:latin typeface="Inter"/>
              <a:ea typeface="Inter"/>
              <a:cs typeface="Inter"/>
              <a:sym typeface="Inter"/>
            </a:endParaRPr>
          </a:p>
        </p:txBody>
      </p:sp>
      <p:sp>
        <p:nvSpPr>
          <p:cNvPr id="499" name="Google Shape;499;p51"/>
          <p:cNvSpPr txBox="1"/>
          <p:nvPr/>
        </p:nvSpPr>
        <p:spPr>
          <a:xfrm>
            <a:off x="1174100" y="3468425"/>
            <a:ext cx="1856700" cy="4926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Inter"/>
              <a:buChar char="●"/>
            </a:pPr>
            <a:r>
              <a:rPr lang="zh-CN" sz="1000">
                <a:latin typeface="Inter"/>
                <a:ea typeface="Inter"/>
                <a:cs typeface="Inter"/>
                <a:sym typeface="Inter"/>
              </a:rPr>
              <a:t>IDE 支持</a:t>
            </a:r>
            <a:endParaRPr sz="1000">
              <a:latin typeface="Inter"/>
              <a:ea typeface="Inter"/>
              <a:cs typeface="Inter"/>
              <a:sym typeface="Inter"/>
            </a:endParaRPr>
          </a:p>
          <a:p>
            <a:pPr indent="-292100" lvl="0" marL="457200" rtl="0" algn="l">
              <a:spcBef>
                <a:spcPts val="0"/>
              </a:spcBef>
              <a:spcAft>
                <a:spcPts val="0"/>
              </a:spcAft>
              <a:buSzPts val="1000"/>
              <a:buFont typeface="Inter"/>
              <a:buChar char="●"/>
            </a:pPr>
            <a:r>
              <a:rPr lang="zh-CN" sz="1000">
                <a:latin typeface="Inter"/>
                <a:ea typeface="Inter"/>
                <a:cs typeface="Inter"/>
                <a:sym typeface="Inter"/>
              </a:rPr>
              <a:t>注释代码可分离</a:t>
            </a:r>
            <a:endParaRPr sz="1000">
              <a:latin typeface="Inter"/>
              <a:ea typeface="Inter"/>
              <a:cs typeface="Inter"/>
              <a:sym typeface="Inter"/>
            </a:endParaRPr>
          </a:p>
        </p:txBody>
      </p:sp>
      <p:pic>
        <p:nvPicPr>
          <p:cNvPr id="500" name="Google Shape;500;p51"/>
          <p:cNvPicPr preferRelativeResize="0"/>
          <p:nvPr/>
        </p:nvPicPr>
        <p:blipFill>
          <a:blip r:embed="rId3">
            <a:alphaModFix/>
          </a:blip>
          <a:stretch>
            <a:fillRect/>
          </a:stretch>
        </p:blipFill>
        <p:spPr>
          <a:xfrm>
            <a:off x="3390838" y="1773975"/>
            <a:ext cx="1977525" cy="1029200"/>
          </a:xfrm>
          <a:prstGeom prst="rect">
            <a:avLst/>
          </a:prstGeom>
          <a:noFill/>
          <a:ln>
            <a:noFill/>
          </a:ln>
          <a:effectLst>
            <a:outerShdw blurRad="57150" rotWithShape="0" algn="bl" dir="5400000" dist="19050">
              <a:srgbClr val="000000">
                <a:alpha val="50000"/>
              </a:srgbClr>
            </a:outerShdw>
          </a:effectLst>
        </p:spPr>
      </p:pic>
      <p:pic>
        <p:nvPicPr>
          <p:cNvPr id="501" name="Google Shape;501;p51"/>
          <p:cNvPicPr preferRelativeResize="0"/>
          <p:nvPr/>
        </p:nvPicPr>
        <p:blipFill>
          <a:blip r:embed="rId4">
            <a:alphaModFix/>
          </a:blip>
          <a:stretch>
            <a:fillRect/>
          </a:stretch>
        </p:blipFill>
        <p:spPr>
          <a:xfrm>
            <a:off x="5819250" y="1758836"/>
            <a:ext cx="1674975" cy="1059475"/>
          </a:xfrm>
          <a:prstGeom prst="rect">
            <a:avLst/>
          </a:prstGeom>
          <a:noFill/>
          <a:ln>
            <a:noFill/>
          </a:ln>
        </p:spPr>
      </p:pic>
      <p:pic>
        <p:nvPicPr>
          <p:cNvPr id="502" name="Google Shape;502;p51"/>
          <p:cNvPicPr preferRelativeResize="0"/>
          <p:nvPr/>
        </p:nvPicPr>
        <p:blipFill>
          <a:blip r:embed="rId5">
            <a:alphaModFix/>
          </a:blip>
          <a:stretch>
            <a:fillRect/>
          </a:stretch>
        </p:blipFill>
        <p:spPr>
          <a:xfrm>
            <a:off x="1346273" y="1773963"/>
            <a:ext cx="1512353" cy="1029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2"/>
          <p:cNvSpPr txBox="1"/>
          <p:nvPr>
            <p:ph type="title"/>
          </p:nvPr>
        </p:nvSpPr>
        <p:spPr>
          <a:xfrm>
            <a:off x="369000" y="365700"/>
            <a:ext cx="84633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流程</a:t>
            </a:r>
            <a:endParaRPr/>
          </a:p>
        </p:txBody>
      </p:sp>
      <p:sp>
        <p:nvSpPr>
          <p:cNvPr id="508" name="Google Shape;50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509" name="Google Shape;509;p52"/>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借助于系统构建词汇表和文档的形式，实现与代码的双向映射</a:t>
            </a:r>
            <a:endParaRPr/>
          </a:p>
        </p:txBody>
      </p:sp>
      <p:pic>
        <p:nvPicPr>
          <p:cNvPr id="510" name="Google Shape;510;p52"/>
          <p:cNvPicPr preferRelativeResize="0"/>
          <p:nvPr/>
        </p:nvPicPr>
        <p:blipFill>
          <a:blip r:embed="rId3">
            <a:alphaModFix/>
          </a:blip>
          <a:stretch>
            <a:fillRect/>
          </a:stretch>
        </p:blipFill>
        <p:spPr>
          <a:xfrm>
            <a:off x="374450" y="1342975"/>
            <a:ext cx="1704832" cy="1305450"/>
          </a:xfrm>
          <a:prstGeom prst="rect">
            <a:avLst/>
          </a:prstGeom>
          <a:noFill/>
          <a:ln>
            <a:noFill/>
          </a:ln>
          <a:effectLst>
            <a:outerShdw blurRad="57150" rotWithShape="0" algn="bl" dir="5400000" dist="19050">
              <a:srgbClr val="000000">
                <a:alpha val="50000"/>
              </a:srgbClr>
            </a:outerShdw>
          </a:effectLst>
        </p:spPr>
      </p:pic>
      <p:pic>
        <p:nvPicPr>
          <p:cNvPr id="511" name="Google Shape;511;p52"/>
          <p:cNvPicPr preferRelativeResize="0"/>
          <p:nvPr/>
        </p:nvPicPr>
        <p:blipFill>
          <a:blip r:embed="rId4">
            <a:alphaModFix/>
          </a:blip>
          <a:stretch>
            <a:fillRect/>
          </a:stretch>
        </p:blipFill>
        <p:spPr>
          <a:xfrm>
            <a:off x="6571175" y="1284200"/>
            <a:ext cx="1901274" cy="1246675"/>
          </a:xfrm>
          <a:prstGeom prst="rect">
            <a:avLst/>
          </a:prstGeom>
          <a:noFill/>
          <a:ln>
            <a:noFill/>
          </a:ln>
          <a:effectLst>
            <a:outerShdw blurRad="57150" rotWithShape="0" algn="bl" dir="5400000" dist="19050">
              <a:srgbClr val="000000">
                <a:alpha val="50000"/>
              </a:srgbClr>
            </a:outerShdw>
          </a:effectLst>
        </p:spPr>
      </p:pic>
      <p:sp>
        <p:nvSpPr>
          <p:cNvPr id="512" name="Google Shape;512;p52"/>
          <p:cNvSpPr txBox="1"/>
          <p:nvPr/>
        </p:nvSpPr>
        <p:spPr>
          <a:xfrm>
            <a:off x="412813" y="2707200"/>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系统概念词汇表</a:t>
            </a:r>
            <a:endParaRPr sz="800">
              <a:latin typeface="Inter"/>
              <a:ea typeface="Inter"/>
              <a:cs typeface="Inter"/>
              <a:sym typeface="Inter"/>
            </a:endParaRPr>
          </a:p>
        </p:txBody>
      </p:sp>
      <p:sp>
        <p:nvSpPr>
          <p:cNvPr id="513" name="Google Shape;513;p52"/>
          <p:cNvSpPr txBox="1"/>
          <p:nvPr/>
        </p:nvSpPr>
        <p:spPr>
          <a:xfrm>
            <a:off x="6707763" y="2648425"/>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源码</a:t>
            </a:r>
            <a:endParaRPr sz="800">
              <a:latin typeface="Inter"/>
              <a:ea typeface="Inter"/>
              <a:cs typeface="Inter"/>
              <a:sym typeface="Inter"/>
            </a:endParaRPr>
          </a:p>
        </p:txBody>
      </p:sp>
      <p:pic>
        <p:nvPicPr>
          <p:cNvPr id="514" name="Google Shape;514;p52"/>
          <p:cNvPicPr preferRelativeResize="0"/>
          <p:nvPr/>
        </p:nvPicPr>
        <p:blipFill rotWithShape="1">
          <a:blip r:embed="rId5">
            <a:alphaModFix/>
          </a:blip>
          <a:srcRect b="0" l="0" r="31605" t="0"/>
          <a:stretch/>
        </p:blipFill>
        <p:spPr>
          <a:xfrm>
            <a:off x="412823" y="3130300"/>
            <a:ext cx="1943100" cy="960975"/>
          </a:xfrm>
          <a:prstGeom prst="rect">
            <a:avLst/>
          </a:prstGeom>
          <a:noFill/>
          <a:ln>
            <a:noFill/>
          </a:ln>
          <a:effectLst>
            <a:outerShdw blurRad="57150" rotWithShape="0" algn="bl" dir="5400000" dist="19050">
              <a:srgbClr val="000000">
                <a:alpha val="50000"/>
              </a:srgbClr>
            </a:outerShdw>
          </a:effectLst>
        </p:spPr>
      </p:pic>
      <p:sp>
        <p:nvSpPr>
          <p:cNvPr id="515" name="Google Shape;515;p52"/>
          <p:cNvSpPr txBox="1"/>
          <p:nvPr/>
        </p:nvSpPr>
        <p:spPr>
          <a:xfrm>
            <a:off x="451163" y="4206575"/>
            <a:ext cx="1628100" cy="3078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设计文档</a:t>
            </a:r>
            <a:endParaRPr sz="800">
              <a:latin typeface="Inter"/>
              <a:ea typeface="Inter"/>
              <a:cs typeface="Inter"/>
              <a:sym typeface="Inter"/>
            </a:endParaRPr>
          </a:p>
        </p:txBody>
      </p:sp>
      <p:sp>
        <p:nvSpPr>
          <p:cNvPr id="516" name="Google Shape;516;p52"/>
          <p:cNvSpPr txBox="1"/>
          <p:nvPr/>
        </p:nvSpPr>
        <p:spPr>
          <a:xfrm>
            <a:off x="2557088" y="1887075"/>
            <a:ext cx="16281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解析文档</a:t>
            </a:r>
            <a:endParaRPr sz="800">
              <a:latin typeface="Inter"/>
              <a:ea typeface="Inter"/>
              <a:cs typeface="Inter"/>
              <a:sym typeface="Inter"/>
            </a:endParaRPr>
          </a:p>
        </p:txBody>
      </p:sp>
      <p:sp>
        <p:nvSpPr>
          <p:cNvPr id="517" name="Google Shape;517;p52"/>
          <p:cNvSpPr txBox="1"/>
          <p:nvPr/>
        </p:nvSpPr>
        <p:spPr>
          <a:xfrm>
            <a:off x="4601938" y="1887075"/>
            <a:ext cx="16281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解析源码中的注释</a:t>
            </a:r>
            <a:endParaRPr sz="800">
              <a:latin typeface="Inter"/>
              <a:ea typeface="Inter"/>
              <a:cs typeface="Inter"/>
              <a:sym typeface="Inter"/>
            </a:endParaRPr>
          </a:p>
        </p:txBody>
      </p:sp>
      <p:sp>
        <p:nvSpPr>
          <p:cNvPr id="518" name="Google Shape;518;p52"/>
          <p:cNvSpPr txBox="1"/>
          <p:nvPr/>
        </p:nvSpPr>
        <p:spPr>
          <a:xfrm>
            <a:off x="3560288" y="2754000"/>
            <a:ext cx="1628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zh-CN" sz="800">
                <a:latin typeface="Inter"/>
                <a:ea typeface="Inter"/>
                <a:cs typeface="Inter"/>
                <a:sym typeface="Inter"/>
              </a:rPr>
              <a:t>比对是否一致</a:t>
            </a:r>
            <a:endParaRPr sz="800">
              <a:latin typeface="Inter"/>
              <a:ea typeface="Inter"/>
              <a:cs typeface="Inter"/>
              <a:sym typeface="Inter"/>
            </a:endParaRPr>
          </a:p>
          <a:p>
            <a:pPr indent="0" lvl="0" marL="0" rtl="0" algn="ctr">
              <a:spcBef>
                <a:spcPts val="0"/>
              </a:spcBef>
              <a:spcAft>
                <a:spcPts val="0"/>
              </a:spcAft>
              <a:buNone/>
            </a:pPr>
            <a:r>
              <a:rPr lang="zh-CN" sz="600">
                <a:latin typeface="Inter"/>
                <a:ea typeface="Inter"/>
                <a:cs typeface="Inter"/>
                <a:sym typeface="Inter"/>
              </a:rPr>
              <a:t>（数量、命名、文档等）</a:t>
            </a:r>
            <a:endParaRPr sz="600">
              <a:latin typeface="Inter"/>
              <a:ea typeface="Inter"/>
              <a:cs typeface="Inter"/>
              <a:sym typeface="Inter"/>
            </a:endParaRPr>
          </a:p>
        </p:txBody>
      </p:sp>
      <p:cxnSp>
        <p:nvCxnSpPr>
          <p:cNvPr id="519" name="Google Shape;519;p52"/>
          <p:cNvCxnSpPr>
            <a:stCxn id="516" idx="2"/>
            <a:endCxn id="518" idx="1"/>
          </p:cNvCxnSpPr>
          <p:nvPr/>
        </p:nvCxnSpPr>
        <p:spPr>
          <a:xfrm flipH="1" rot="-5400000">
            <a:off x="3086138" y="2479875"/>
            <a:ext cx="759300" cy="189300"/>
          </a:xfrm>
          <a:prstGeom prst="bentConnector2">
            <a:avLst/>
          </a:prstGeom>
          <a:noFill/>
          <a:ln cap="flat" cmpd="sng" w="9525">
            <a:solidFill>
              <a:schemeClr val="dk2"/>
            </a:solidFill>
            <a:prstDash val="solid"/>
            <a:round/>
            <a:headEnd len="med" w="med" type="none"/>
            <a:tailEnd len="med" w="med" type="stealth"/>
          </a:ln>
        </p:spPr>
      </p:cxnSp>
      <p:cxnSp>
        <p:nvCxnSpPr>
          <p:cNvPr id="520" name="Google Shape;520;p52"/>
          <p:cNvCxnSpPr>
            <a:stCxn id="517" idx="2"/>
            <a:endCxn id="518" idx="3"/>
          </p:cNvCxnSpPr>
          <p:nvPr/>
        </p:nvCxnSpPr>
        <p:spPr>
          <a:xfrm rot="5400000">
            <a:off x="4922488" y="2460675"/>
            <a:ext cx="759300" cy="227700"/>
          </a:xfrm>
          <a:prstGeom prst="bentConnector2">
            <a:avLst/>
          </a:prstGeom>
          <a:noFill/>
          <a:ln cap="flat" cmpd="sng" w="9525">
            <a:solidFill>
              <a:schemeClr val="dk2"/>
            </a:solidFill>
            <a:prstDash val="solid"/>
            <a:round/>
            <a:headEnd len="med" w="med" type="none"/>
            <a:tailEnd len="med" w="med" type="stealth"/>
          </a:ln>
        </p:spPr>
      </p:cxnSp>
      <p:cxnSp>
        <p:nvCxnSpPr>
          <p:cNvPr id="521" name="Google Shape;521;p52"/>
          <p:cNvCxnSpPr>
            <a:stCxn id="512" idx="3"/>
            <a:endCxn id="516" idx="1"/>
          </p:cNvCxnSpPr>
          <p:nvPr/>
        </p:nvCxnSpPr>
        <p:spPr>
          <a:xfrm flipH="1" rot="10800000">
            <a:off x="2040913" y="2040900"/>
            <a:ext cx="516300" cy="820200"/>
          </a:xfrm>
          <a:prstGeom prst="bentConnector3">
            <a:avLst>
              <a:gd fmla="val 49988" name="adj1"/>
            </a:avLst>
          </a:prstGeom>
          <a:noFill/>
          <a:ln cap="flat" cmpd="sng" w="9525">
            <a:solidFill>
              <a:schemeClr val="dk2"/>
            </a:solidFill>
            <a:prstDash val="solid"/>
            <a:round/>
            <a:headEnd len="med" w="med" type="none"/>
            <a:tailEnd len="med" w="med" type="stealth"/>
          </a:ln>
        </p:spPr>
      </p:cxnSp>
      <p:cxnSp>
        <p:nvCxnSpPr>
          <p:cNvPr id="522" name="Google Shape;522;p52"/>
          <p:cNvCxnSpPr>
            <a:stCxn id="515" idx="3"/>
            <a:endCxn id="516" idx="1"/>
          </p:cNvCxnSpPr>
          <p:nvPr/>
        </p:nvCxnSpPr>
        <p:spPr>
          <a:xfrm flipH="1" rot="10800000">
            <a:off x="2079263" y="2040875"/>
            <a:ext cx="477900" cy="2319600"/>
          </a:xfrm>
          <a:prstGeom prst="bentConnector3">
            <a:avLst>
              <a:gd fmla="val 80741" name="adj1"/>
            </a:avLst>
          </a:prstGeom>
          <a:noFill/>
          <a:ln cap="flat" cmpd="sng" w="9525">
            <a:solidFill>
              <a:schemeClr val="dk2"/>
            </a:solidFill>
            <a:prstDash val="solid"/>
            <a:round/>
            <a:headEnd len="med" w="med" type="none"/>
            <a:tailEnd len="med" w="med" type="stealth"/>
          </a:ln>
        </p:spPr>
      </p:cxnSp>
      <p:cxnSp>
        <p:nvCxnSpPr>
          <p:cNvPr id="523" name="Google Shape;523;p52"/>
          <p:cNvCxnSpPr>
            <a:stCxn id="513" idx="1"/>
            <a:endCxn id="517" idx="3"/>
          </p:cNvCxnSpPr>
          <p:nvPr/>
        </p:nvCxnSpPr>
        <p:spPr>
          <a:xfrm rot="10800000">
            <a:off x="6230163" y="2040925"/>
            <a:ext cx="477600" cy="761400"/>
          </a:xfrm>
          <a:prstGeom prst="bentConnector3">
            <a:avLst>
              <a:gd fmla="val 50013"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Q &amp; A</a:t>
            </a:r>
            <a:endParaRPr b="0" sz="4800">
              <a:solidFill>
                <a:schemeClr val="lt1"/>
              </a:solidFill>
              <a:latin typeface="Noto Serif SC"/>
              <a:ea typeface="Noto Serif SC"/>
              <a:cs typeface="Noto Serif SC"/>
              <a:sym typeface="Noto Serif SC"/>
            </a:endParaRPr>
          </a:p>
        </p:txBody>
      </p:sp>
      <p:sp>
        <p:nvSpPr>
          <p:cNvPr id="529" name="Google Shape;52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我们期待与您的合作</a:t>
            </a:r>
            <a:br>
              <a:rPr lang="zh-CN">
                <a:solidFill>
                  <a:schemeClr val="lt1"/>
                </a:solidFill>
              </a:rPr>
            </a:b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zh-CN" sz="1400">
                <a:solidFill>
                  <a:schemeClr val="accent2"/>
                </a:solidFill>
                <a:latin typeface="Noto Sans SC"/>
                <a:ea typeface="Noto Sans SC"/>
                <a:cs typeface="Noto Sans SC"/>
                <a:sym typeface="Noto Sans SC"/>
              </a:rPr>
              <a:t>黄峰达</a:t>
            </a:r>
            <a:endParaRPr b="1" sz="1400">
              <a:solidFill>
                <a:schemeClr val="accent2"/>
              </a:solidFill>
              <a:latin typeface="Noto Sans SC"/>
              <a:ea typeface="Noto Sans SC"/>
              <a:cs typeface="Noto Sans SC"/>
              <a:sym typeface="Noto Sans SC"/>
            </a:endParaRPr>
          </a:p>
          <a:p>
            <a:pPr indent="0" lvl="0" marL="0" rtl="0" algn="l">
              <a:spcBef>
                <a:spcPts val="0"/>
              </a:spcBef>
              <a:spcAft>
                <a:spcPts val="0"/>
              </a:spcAft>
              <a:buNone/>
            </a:pPr>
            <a:r>
              <a:rPr lang="zh-CN" sz="1200">
                <a:solidFill>
                  <a:schemeClr val="lt1"/>
                </a:solidFill>
                <a:latin typeface="Noto Sans SC"/>
                <a:ea typeface="Noto Sans SC"/>
                <a:cs typeface="Noto Sans SC"/>
                <a:sym typeface="Noto Sans SC"/>
              </a:rPr>
              <a:t>Senior Consultant</a:t>
            </a:r>
            <a:endParaRPr sz="1200">
              <a:solidFill>
                <a:schemeClr val="lt1"/>
              </a:solidFill>
              <a:latin typeface="Noto Sans SC"/>
              <a:ea typeface="Noto Sans SC"/>
              <a:cs typeface="Noto Sans SC"/>
              <a:sym typeface="Noto Sans SC"/>
            </a:endParaRPr>
          </a:p>
          <a:p>
            <a:pPr indent="0" lvl="0" marL="0" rtl="0" algn="l">
              <a:spcBef>
                <a:spcPts val="0"/>
              </a:spcBef>
              <a:spcAft>
                <a:spcPts val="0"/>
              </a:spcAft>
              <a:buNone/>
            </a:pPr>
            <a:r>
              <a:rPr i="1" lang="zh-CN" sz="1200">
                <a:solidFill>
                  <a:schemeClr val="lt1"/>
                </a:solidFill>
                <a:latin typeface="Inter"/>
                <a:ea typeface="Inter"/>
                <a:cs typeface="Inter"/>
                <a:sym typeface="Inter"/>
              </a:rPr>
              <a:t>fdhuang</a:t>
            </a:r>
            <a:r>
              <a:rPr b="0" i="1" lang="zh-CN" sz="1200">
                <a:solidFill>
                  <a:schemeClr val="lt1"/>
                </a:solidFill>
                <a:latin typeface="Inter"/>
                <a:ea typeface="Inter"/>
                <a:cs typeface="Inter"/>
                <a:sym typeface="Inter"/>
              </a:rPr>
              <a:t>@thoughtworks.com</a:t>
            </a:r>
            <a:endParaRPr i="1">
              <a:solidFill>
                <a:schemeClr val="lt1"/>
              </a:solidFill>
            </a:endParaRPr>
          </a:p>
        </p:txBody>
      </p:sp>
      <p:sp>
        <p:nvSpPr>
          <p:cNvPr id="535" name="Google Shape;53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好的</a:t>
            </a:r>
            <a:r>
              <a:rPr lang="zh-CN"/>
              <a:t>文档与开源</a:t>
            </a:r>
            <a:endParaRPr/>
          </a:p>
        </p:txBody>
      </p:sp>
      <p:sp>
        <p:nvSpPr>
          <p:cNvPr id="113" name="Google Shape;11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14" name="Google Shape;114;p21"/>
          <p:cNvSpPr txBox="1"/>
          <p:nvPr/>
        </p:nvSpPr>
        <p:spPr>
          <a:xfrm>
            <a:off x="876988" y="1711668"/>
            <a:ext cx="1385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400">
                <a:latin typeface="Open Sans"/>
                <a:ea typeface="Open Sans"/>
                <a:cs typeface="Open Sans"/>
                <a:sym typeface="Open Sans"/>
              </a:rPr>
              <a:t>组织支持</a:t>
            </a:r>
            <a:endParaRPr b="1" sz="1400">
              <a:latin typeface="Open Sans"/>
              <a:ea typeface="Open Sans"/>
              <a:cs typeface="Open Sans"/>
              <a:sym typeface="Open Sans"/>
            </a:endParaRPr>
          </a:p>
        </p:txBody>
      </p:sp>
      <p:sp>
        <p:nvSpPr>
          <p:cNvPr id="115" name="Google Shape;115;p21"/>
          <p:cNvSpPr txBox="1"/>
          <p:nvPr/>
        </p:nvSpPr>
        <p:spPr>
          <a:xfrm>
            <a:off x="7096638" y="1711668"/>
            <a:ext cx="1385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400">
                <a:latin typeface="Open Sans"/>
                <a:ea typeface="Open Sans"/>
                <a:cs typeface="Open Sans"/>
                <a:sym typeface="Open Sans"/>
              </a:rPr>
              <a:t>社区与生态</a:t>
            </a:r>
            <a:endParaRPr b="1" sz="1400">
              <a:latin typeface="Open Sans"/>
              <a:ea typeface="Open Sans"/>
              <a:cs typeface="Open Sans"/>
              <a:sym typeface="Open Sans"/>
            </a:endParaRPr>
          </a:p>
        </p:txBody>
      </p:sp>
      <p:sp>
        <p:nvSpPr>
          <p:cNvPr id="116" name="Google Shape;116;p21"/>
          <p:cNvSpPr txBox="1"/>
          <p:nvPr/>
        </p:nvSpPr>
        <p:spPr>
          <a:xfrm>
            <a:off x="2434738" y="1711668"/>
            <a:ext cx="1385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400">
                <a:solidFill>
                  <a:srgbClr val="AE1528"/>
                </a:solidFill>
                <a:latin typeface="Open Sans"/>
                <a:ea typeface="Open Sans"/>
                <a:cs typeface="Open Sans"/>
                <a:sym typeface="Open Sans"/>
              </a:rPr>
              <a:t>工程能力</a:t>
            </a:r>
            <a:endParaRPr b="1" sz="1400">
              <a:solidFill>
                <a:srgbClr val="AE1528"/>
              </a:solidFill>
              <a:latin typeface="Open Sans"/>
              <a:ea typeface="Open Sans"/>
              <a:cs typeface="Open Sans"/>
              <a:sym typeface="Open Sans"/>
            </a:endParaRPr>
          </a:p>
        </p:txBody>
      </p:sp>
      <p:sp>
        <p:nvSpPr>
          <p:cNvPr id="117" name="Google Shape;117;p21"/>
          <p:cNvSpPr txBox="1"/>
          <p:nvPr/>
        </p:nvSpPr>
        <p:spPr>
          <a:xfrm>
            <a:off x="5638113" y="1711668"/>
            <a:ext cx="1385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400">
                <a:latin typeface="Open Sans"/>
                <a:ea typeface="Open Sans"/>
                <a:cs typeface="Open Sans"/>
                <a:sym typeface="Open Sans"/>
              </a:rPr>
              <a:t>产品思维</a:t>
            </a:r>
            <a:endParaRPr b="1" sz="1400">
              <a:latin typeface="Open Sans"/>
              <a:ea typeface="Open Sans"/>
              <a:cs typeface="Open Sans"/>
              <a:sym typeface="Open Sans"/>
            </a:endParaRPr>
          </a:p>
        </p:txBody>
      </p:sp>
      <p:sp>
        <p:nvSpPr>
          <p:cNvPr id="118" name="Google Shape;118;p21"/>
          <p:cNvSpPr txBox="1"/>
          <p:nvPr/>
        </p:nvSpPr>
        <p:spPr>
          <a:xfrm>
            <a:off x="4030875" y="1711668"/>
            <a:ext cx="13857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CN" sz="1400">
                <a:solidFill>
                  <a:srgbClr val="AE1528"/>
                </a:solidFill>
                <a:latin typeface="Open Sans"/>
                <a:ea typeface="Open Sans"/>
                <a:cs typeface="Open Sans"/>
                <a:sym typeface="Open Sans"/>
              </a:rPr>
              <a:t>开源文化</a:t>
            </a:r>
            <a:endParaRPr b="1" sz="1400">
              <a:solidFill>
                <a:srgbClr val="AE1528"/>
              </a:solidFill>
              <a:latin typeface="Open Sans"/>
              <a:ea typeface="Open Sans"/>
              <a:cs typeface="Open Sans"/>
              <a:sym typeface="Open Sans"/>
            </a:endParaRPr>
          </a:p>
        </p:txBody>
      </p:sp>
      <p:sp>
        <p:nvSpPr>
          <p:cNvPr id="119" name="Google Shape;119;p21"/>
          <p:cNvSpPr txBox="1"/>
          <p:nvPr/>
        </p:nvSpPr>
        <p:spPr>
          <a:xfrm>
            <a:off x="574938" y="2883294"/>
            <a:ext cx="1456500" cy="147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1000">
                <a:latin typeface="Open Sans"/>
                <a:ea typeface="Open Sans"/>
                <a:cs typeface="Open Sans"/>
                <a:sym typeface="Open Sans"/>
              </a:rPr>
              <a:t>发布开源指南</a:t>
            </a:r>
            <a:endParaRPr b="1" sz="700">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chemeClr val="dk1"/>
                </a:solidFill>
                <a:latin typeface="Open Sans"/>
                <a:ea typeface="Open Sans"/>
                <a:cs typeface="Open Sans"/>
                <a:sym typeface="Open Sans"/>
              </a:rPr>
              <a:t>设立开源协议指南</a:t>
            </a:r>
            <a:endParaRPr b="1" sz="1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制定开源投资战略</a:t>
            </a:r>
            <a:endParaRPr sz="10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None/>
            </a:pPr>
            <a:r>
              <a:rPr b="1" lang="zh-CN" sz="1000">
                <a:solidFill>
                  <a:schemeClr val="dk1"/>
                </a:solidFill>
                <a:latin typeface="Open Sans"/>
                <a:ea typeface="Open Sans"/>
                <a:cs typeface="Open Sans"/>
                <a:sym typeface="Open Sans"/>
              </a:rPr>
              <a:t>建立开源项目部门</a:t>
            </a:r>
            <a:endParaRPr b="1" sz="1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chemeClr val="dk1"/>
                </a:solidFill>
                <a:latin typeface="Open Sans"/>
                <a:ea typeface="Open Sans"/>
                <a:cs typeface="Open Sans"/>
                <a:sym typeface="Open Sans"/>
              </a:rPr>
              <a:t>建设度量指标</a:t>
            </a:r>
            <a:endParaRPr b="1" sz="10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0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Clr>
                <a:schemeClr val="dk1"/>
              </a:buClr>
              <a:buSzPts val="1100"/>
              <a:buFont typeface="Arial"/>
              <a:buNone/>
            </a:pPr>
            <a:r>
              <a:t/>
            </a:r>
            <a:endParaRPr sz="1000">
              <a:solidFill>
                <a:schemeClr val="dk1"/>
              </a:solidFill>
              <a:latin typeface="Open Sans Light"/>
              <a:ea typeface="Open Sans Light"/>
              <a:cs typeface="Open Sans Light"/>
              <a:sym typeface="Open Sans Light"/>
            </a:endParaRPr>
          </a:p>
        </p:txBody>
      </p:sp>
      <p:sp>
        <p:nvSpPr>
          <p:cNvPr id="120" name="Google Shape;120;p21"/>
          <p:cNvSpPr txBox="1"/>
          <p:nvPr/>
        </p:nvSpPr>
        <p:spPr>
          <a:xfrm>
            <a:off x="6807438" y="2927856"/>
            <a:ext cx="1761600" cy="133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sz="1000">
                <a:latin typeface="Open Sans Light"/>
                <a:ea typeface="Open Sans Light"/>
                <a:cs typeface="Open Sans Light"/>
                <a:sym typeface="Open Sans Light"/>
              </a:rPr>
              <a:t>对生态进行战略投资</a:t>
            </a:r>
            <a:endParaRPr sz="1000">
              <a:latin typeface="Open Sans Light"/>
              <a:ea typeface="Open Sans Light"/>
              <a:cs typeface="Open Sans Light"/>
              <a:sym typeface="Open Sans Light"/>
            </a:endParaRPr>
          </a:p>
          <a:p>
            <a:pPr indent="0" lvl="0" marL="0" marR="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培养关键意见领袖（KOL）</a:t>
            </a:r>
            <a:endParaRPr sz="1000">
              <a:solidFill>
                <a:schemeClr val="dk1"/>
              </a:solidFill>
              <a:latin typeface="Open Sans Light"/>
              <a:ea typeface="Open Sans Light"/>
              <a:cs typeface="Open Sans Light"/>
              <a:sym typeface="Open Sans Light"/>
            </a:endParaRPr>
          </a:p>
          <a:p>
            <a:pPr indent="0" lvl="0" marL="0" marR="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招募技术布道者</a:t>
            </a:r>
            <a:endParaRPr sz="1000">
              <a:solidFill>
                <a:srgbClr val="AE1528"/>
              </a:solidFill>
              <a:latin typeface="Open Sans Light"/>
              <a:ea typeface="Open Sans Light"/>
              <a:cs typeface="Open Sans Light"/>
              <a:sym typeface="Open Sans Light"/>
            </a:endParaRPr>
          </a:p>
          <a:p>
            <a:pPr indent="0" lvl="0" marL="0" marR="0" rtl="0" algn="l">
              <a:lnSpc>
                <a:spcPct val="150000"/>
              </a:lnSpc>
              <a:spcBef>
                <a:spcPts val="0"/>
              </a:spcBef>
              <a:spcAft>
                <a:spcPts val="0"/>
              </a:spcAft>
              <a:buClr>
                <a:schemeClr val="dk1"/>
              </a:buClr>
              <a:buSzPts val="1100"/>
              <a:buFont typeface="Arial"/>
              <a:buNone/>
            </a:pPr>
            <a:r>
              <a:rPr lang="zh-CN" sz="1000">
                <a:solidFill>
                  <a:schemeClr val="dk1"/>
                </a:solidFill>
                <a:latin typeface="Open Sans Light"/>
                <a:ea typeface="Open Sans Light"/>
                <a:cs typeface="Open Sans Light"/>
                <a:sym typeface="Open Sans Light"/>
              </a:rPr>
              <a:t>构建开发者生态</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zh-CN" sz="1000">
                <a:solidFill>
                  <a:schemeClr val="dk1"/>
                </a:solidFill>
                <a:latin typeface="Open Sans Light"/>
                <a:ea typeface="Open Sans Light"/>
                <a:cs typeface="Open Sans Light"/>
                <a:sym typeface="Open Sans Light"/>
              </a:rPr>
              <a:t>反馈驱动开发</a:t>
            </a:r>
            <a:endParaRPr sz="1000">
              <a:solidFill>
                <a:schemeClr val="dk1"/>
              </a:solidFill>
              <a:latin typeface="Open Sans Light"/>
              <a:ea typeface="Open Sans Light"/>
              <a:cs typeface="Open Sans Light"/>
              <a:sym typeface="Open Sans Light"/>
            </a:endParaRPr>
          </a:p>
        </p:txBody>
      </p:sp>
      <p:sp>
        <p:nvSpPr>
          <p:cNvPr id="121" name="Google Shape;121;p21"/>
          <p:cNvSpPr txBox="1"/>
          <p:nvPr/>
        </p:nvSpPr>
        <p:spPr>
          <a:xfrm>
            <a:off x="5270013" y="2969769"/>
            <a:ext cx="1587600" cy="131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CN" sz="1000">
                <a:latin typeface="Open Sans Light"/>
                <a:ea typeface="Open Sans Light"/>
                <a:cs typeface="Open Sans Light"/>
                <a:sym typeface="Open Sans Light"/>
              </a:rPr>
              <a:t>和产品策略一致</a:t>
            </a:r>
            <a:endParaRPr sz="1000">
              <a:latin typeface="Open Sans Light"/>
              <a:ea typeface="Open Sans Light"/>
              <a:cs typeface="Open Sans Light"/>
              <a:sym typeface="Open Sans Light"/>
            </a:endParaRPr>
          </a:p>
          <a:p>
            <a:pPr indent="0" lvl="0" marL="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设立项目里程碑</a:t>
            </a:r>
            <a:endParaRPr sz="10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制定营销策略</a:t>
            </a:r>
            <a:endParaRPr sz="10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Clr>
                <a:schemeClr val="dk1"/>
              </a:buClr>
              <a:buSzPts val="1100"/>
              <a:buFont typeface="Arial"/>
              <a:buNone/>
            </a:pPr>
            <a:r>
              <a:rPr lang="zh-CN" sz="1000">
                <a:solidFill>
                  <a:schemeClr val="dk1"/>
                </a:solidFill>
                <a:latin typeface="Open Sans Light"/>
                <a:ea typeface="Open Sans Light"/>
                <a:cs typeface="Open Sans Light"/>
                <a:sym typeface="Open Sans Light"/>
              </a:rPr>
              <a:t>项目管理</a:t>
            </a:r>
            <a:endParaRPr sz="1000">
              <a:solidFill>
                <a:schemeClr val="dk1"/>
              </a:solidFill>
              <a:latin typeface="Open Sans Light"/>
              <a:ea typeface="Open Sans Light"/>
              <a:cs typeface="Open Sans Light"/>
              <a:sym typeface="Open Sans Light"/>
            </a:endParaRPr>
          </a:p>
          <a:p>
            <a:pPr indent="0" lvl="0" marL="0" rtl="0" algn="l">
              <a:lnSpc>
                <a:spcPct val="150000"/>
              </a:lnSpc>
              <a:spcBef>
                <a:spcPts val="0"/>
              </a:spcBef>
              <a:spcAft>
                <a:spcPts val="0"/>
              </a:spcAft>
              <a:buNone/>
            </a:pPr>
            <a:r>
              <a:rPr lang="zh-CN" sz="1000">
                <a:latin typeface="Open Sans Light"/>
                <a:ea typeface="Open Sans Light"/>
                <a:cs typeface="Open Sans Light"/>
                <a:sym typeface="Open Sans Light"/>
              </a:rPr>
              <a:t>管理请求意见稿（RFC）</a:t>
            </a:r>
            <a:endParaRPr sz="1000">
              <a:latin typeface="Open Sans Light"/>
              <a:ea typeface="Open Sans Light"/>
              <a:cs typeface="Open Sans Light"/>
              <a:sym typeface="Open Sans Light"/>
            </a:endParaRPr>
          </a:p>
        </p:txBody>
      </p:sp>
      <p:sp>
        <p:nvSpPr>
          <p:cNvPr id="122" name="Google Shape;122;p21"/>
          <p:cNvSpPr txBox="1"/>
          <p:nvPr/>
        </p:nvSpPr>
        <p:spPr>
          <a:xfrm>
            <a:off x="2139963" y="2922419"/>
            <a:ext cx="1456500" cy="147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充分测试</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zh-CN" sz="1000">
                <a:solidFill>
                  <a:srgbClr val="AE1528"/>
                </a:solidFill>
                <a:latin typeface="Open Sans"/>
                <a:ea typeface="Open Sans"/>
                <a:cs typeface="Open Sans"/>
                <a:sym typeface="Open Sans"/>
              </a:rPr>
              <a:t>整洁代码</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DevOps 流程一体化</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文档体验设计</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采用社区标准技术实践</a:t>
            </a:r>
            <a:endParaRPr b="1" sz="1000">
              <a:solidFill>
                <a:srgbClr val="AE1528"/>
              </a:solidFill>
              <a:latin typeface="Open Sans"/>
              <a:ea typeface="Open Sans"/>
              <a:cs typeface="Open Sans"/>
              <a:sym typeface="Open Sans"/>
            </a:endParaRPr>
          </a:p>
        </p:txBody>
      </p:sp>
      <p:sp>
        <p:nvSpPr>
          <p:cNvPr id="123" name="Google Shape;123;p21"/>
          <p:cNvSpPr txBox="1"/>
          <p:nvPr/>
        </p:nvSpPr>
        <p:spPr>
          <a:xfrm>
            <a:off x="3704988" y="2922394"/>
            <a:ext cx="1456500" cy="12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zh-CN" sz="1000">
                <a:solidFill>
                  <a:srgbClr val="AE1528"/>
                </a:solidFill>
                <a:latin typeface="Open Sans"/>
                <a:ea typeface="Open Sans"/>
                <a:cs typeface="Open Sans"/>
                <a:sym typeface="Open Sans"/>
              </a:rPr>
              <a:t>建立内部开源文化</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寻找开源倡导者</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lang="zh-CN" sz="1000">
                <a:latin typeface="Open Sans Light"/>
                <a:ea typeface="Open Sans Light"/>
                <a:cs typeface="Open Sans Light"/>
                <a:sym typeface="Open Sans Light"/>
              </a:rPr>
              <a:t>开放式地管理</a:t>
            </a:r>
            <a:endParaRPr sz="1000">
              <a:latin typeface="Open Sans Light"/>
              <a:ea typeface="Open Sans Light"/>
              <a:cs typeface="Open Sans Light"/>
              <a:sym typeface="Open Sans Light"/>
            </a:endParaRPr>
          </a:p>
          <a:p>
            <a:pPr indent="0" lvl="0" marL="0" rtl="0" algn="l">
              <a:lnSpc>
                <a:spcPct val="150000"/>
              </a:lnSpc>
              <a:spcBef>
                <a:spcPts val="0"/>
              </a:spcBef>
              <a:spcAft>
                <a:spcPts val="0"/>
              </a:spcAft>
              <a:buNone/>
            </a:pPr>
            <a:r>
              <a:rPr b="1" lang="zh-CN" sz="1000">
                <a:solidFill>
                  <a:srgbClr val="AE1528"/>
                </a:solidFill>
                <a:latin typeface="Open Sans"/>
                <a:ea typeface="Open Sans"/>
                <a:cs typeface="Open Sans"/>
                <a:sym typeface="Open Sans"/>
              </a:rPr>
              <a:t>鼓励参与、协作</a:t>
            </a:r>
            <a:endParaRPr b="1" sz="1000">
              <a:solidFill>
                <a:srgbClr val="AE1528"/>
              </a:solidFill>
              <a:latin typeface="Open Sans"/>
              <a:ea typeface="Open Sans"/>
              <a:cs typeface="Open Sans"/>
              <a:sym typeface="Open Sans"/>
            </a:endParaRPr>
          </a:p>
          <a:p>
            <a:pPr indent="0" lvl="0" marL="0" rtl="0" algn="l">
              <a:lnSpc>
                <a:spcPct val="150000"/>
              </a:lnSpc>
              <a:spcBef>
                <a:spcPts val="0"/>
              </a:spcBef>
              <a:spcAft>
                <a:spcPts val="0"/>
              </a:spcAft>
              <a:buNone/>
            </a:pPr>
            <a:r>
              <a:rPr lang="zh-CN" sz="1000">
                <a:solidFill>
                  <a:schemeClr val="dk1"/>
                </a:solidFill>
                <a:latin typeface="Open Sans Light"/>
                <a:ea typeface="Open Sans Light"/>
                <a:cs typeface="Open Sans Light"/>
                <a:sym typeface="Open Sans Light"/>
              </a:rPr>
              <a:t>公开透明开源软件流程</a:t>
            </a:r>
            <a:endParaRPr sz="1000">
              <a:solidFill>
                <a:schemeClr val="dk1"/>
              </a:solidFill>
              <a:latin typeface="Open Sans Light"/>
              <a:ea typeface="Open Sans Light"/>
              <a:cs typeface="Open Sans Light"/>
              <a:sym typeface="Open Sans Light"/>
            </a:endParaRPr>
          </a:p>
        </p:txBody>
      </p:sp>
      <p:sp>
        <p:nvSpPr>
          <p:cNvPr id="124" name="Google Shape;124;p21"/>
          <p:cNvSpPr txBox="1"/>
          <p:nvPr/>
        </p:nvSpPr>
        <p:spPr>
          <a:xfrm>
            <a:off x="5256212" y="2209969"/>
            <a:ext cx="14289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latin typeface="Open Sans Light"/>
                <a:ea typeface="Open Sans Light"/>
                <a:cs typeface="Open Sans Light"/>
                <a:sym typeface="Open Sans Light"/>
              </a:rPr>
              <a:t>每个开源项目都是一个产品，都需要像产品一样对待。</a:t>
            </a:r>
            <a:endParaRPr sz="800">
              <a:latin typeface="Open Sans Light"/>
              <a:ea typeface="Open Sans Light"/>
              <a:cs typeface="Open Sans Light"/>
              <a:sym typeface="Open Sans Light"/>
            </a:endParaRPr>
          </a:p>
        </p:txBody>
      </p:sp>
      <p:sp>
        <p:nvSpPr>
          <p:cNvPr id="125" name="Google Shape;125;p21"/>
          <p:cNvSpPr txBox="1"/>
          <p:nvPr/>
        </p:nvSpPr>
        <p:spPr>
          <a:xfrm>
            <a:off x="2153750" y="2206331"/>
            <a:ext cx="14289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latin typeface="Open Sans Light"/>
                <a:ea typeface="Open Sans Light"/>
                <a:cs typeface="Open Sans Light"/>
                <a:sym typeface="Open Sans Light"/>
              </a:rPr>
              <a:t>开源项目的工程能力是对外展示工程能力的渠道</a:t>
            </a:r>
            <a:endParaRPr sz="800">
              <a:latin typeface="Open Sans Light"/>
              <a:ea typeface="Open Sans Light"/>
              <a:cs typeface="Open Sans Light"/>
              <a:sym typeface="Open Sans Light"/>
            </a:endParaRPr>
          </a:p>
        </p:txBody>
      </p:sp>
      <p:sp>
        <p:nvSpPr>
          <p:cNvPr id="126" name="Google Shape;126;p21"/>
          <p:cNvSpPr txBox="1"/>
          <p:nvPr/>
        </p:nvSpPr>
        <p:spPr>
          <a:xfrm>
            <a:off x="602538" y="2191119"/>
            <a:ext cx="1428900" cy="6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latin typeface="Open Sans Light"/>
                <a:ea typeface="Open Sans Light"/>
                <a:cs typeface="Open Sans Light"/>
                <a:sym typeface="Open Sans Light"/>
              </a:rPr>
              <a:t>开源是一种开放</a:t>
            </a:r>
            <a:r>
              <a:rPr lang="zh-CN" sz="800">
                <a:solidFill>
                  <a:schemeClr val="dk1"/>
                </a:solidFill>
                <a:latin typeface="Open Sans Light"/>
                <a:ea typeface="Open Sans Light"/>
                <a:cs typeface="Open Sans Light"/>
                <a:sym typeface="Open Sans Light"/>
              </a:rPr>
              <a:t>创新型的组织模式，需要自上而下的支持。</a:t>
            </a:r>
            <a:endParaRPr sz="800">
              <a:latin typeface="Open Sans Light"/>
              <a:ea typeface="Open Sans Light"/>
              <a:cs typeface="Open Sans Light"/>
              <a:sym typeface="Open Sans Light"/>
            </a:endParaRPr>
          </a:p>
        </p:txBody>
      </p:sp>
      <p:sp>
        <p:nvSpPr>
          <p:cNvPr id="127" name="Google Shape;127;p21"/>
          <p:cNvSpPr txBox="1"/>
          <p:nvPr/>
        </p:nvSpPr>
        <p:spPr>
          <a:xfrm>
            <a:off x="3704988" y="2191119"/>
            <a:ext cx="14565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latin typeface="Open Sans Light"/>
                <a:ea typeface="Open Sans Light"/>
                <a:cs typeface="Open Sans Light"/>
                <a:sym typeface="Open Sans Light"/>
              </a:rPr>
              <a:t>开源世界有独特的文化基因：开放、协作、透明等。</a:t>
            </a:r>
            <a:endParaRPr sz="800">
              <a:latin typeface="Open Sans Light"/>
              <a:ea typeface="Open Sans Light"/>
              <a:cs typeface="Open Sans Light"/>
              <a:sym typeface="Open Sans Light"/>
            </a:endParaRPr>
          </a:p>
        </p:txBody>
      </p:sp>
      <p:sp>
        <p:nvSpPr>
          <p:cNvPr id="128" name="Google Shape;128;p21"/>
          <p:cNvSpPr txBox="1"/>
          <p:nvPr/>
        </p:nvSpPr>
        <p:spPr>
          <a:xfrm>
            <a:off x="6807438" y="2228619"/>
            <a:ext cx="1428900" cy="4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800">
                <a:latin typeface="Open Sans Light"/>
                <a:ea typeface="Open Sans Light"/>
                <a:cs typeface="Open Sans Light"/>
                <a:sym typeface="Open Sans Light"/>
              </a:rPr>
              <a:t>活跃社区，构建生态，是一个开源项目强大的必由之路。</a:t>
            </a:r>
            <a:endParaRPr sz="800">
              <a:latin typeface="Open Sans Light"/>
              <a:ea typeface="Open Sans Light"/>
              <a:cs typeface="Open Sans Light"/>
              <a:sym typeface="Open Sans Light"/>
            </a:endParaRPr>
          </a:p>
        </p:txBody>
      </p:sp>
      <p:pic>
        <p:nvPicPr>
          <p:cNvPr id="129" name="Google Shape;129;p21"/>
          <p:cNvPicPr preferRelativeResize="0"/>
          <p:nvPr/>
        </p:nvPicPr>
        <p:blipFill>
          <a:blip r:embed="rId3">
            <a:alphaModFix/>
          </a:blip>
          <a:stretch>
            <a:fillRect/>
          </a:stretch>
        </p:blipFill>
        <p:spPr>
          <a:xfrm>
            <a:off x="602533" y="1722975"/>
            <a:ext cx="296658" cy="296660"/>
          </a:xfrm>
          <a:prstGeom prst="rect">
            <a:avLst/>
          </a:prstGeom>
          <a:noFill/>
          <a:ln>
            <a:noFill/>
          </a:ln>
        </p:spPr>
      </p:pic>
      <p:pic>
        <p:nvPicPr>
          <p:cNvPr id="130" name="Google Shape;130;p21"/>
          <p:cNvPicPr preferRelativeResize="0"/>
          <p:nvPr/>
        </p:nvPicPr>
        <p:blipFill>
          <a:blip r:embed="rId4">
            <a:alphaModFix/>
          </a:blip>
          <a:stretch>
            <a:fillRect/>
          </a:stretch>
        </p:blipFill>
        <p:spPr>
          <a:xfrm>
            <a:off x="2196886" y="1722975"/>
            <a:ext cx="296658" cy="296660"/>
          </a:xfrm>
          <a:prstGeom prst="rect">
            <a:avLst/>
          </a:prstGeom>
          <a:noFill/>
          <a:ln>
            <a:noFill/>
          </a:ln>
        </p:spPr>
      </p:pic>
      <p:pic>
        <p:nvPicPr>
          <p:cNvPr id="131" name="Google Shape;131;p21"/>
          <p:cNvPicPr preferRelativeResize="0"/>
          <p:nvPr/>
        </p:nvPicPr>
        <p:blipFill>
          <a:blip r:embed="rId5">
            <a:alphaModFix/>
          </a:blip>
          <a:stretch>
            <a:fillRect/>
          </a:stretch>
        </p:blipFill>
        <p:spPr>
          <a:xfrm>
            <a:off x="3704978" y="1722975"/>
            <a:ext cx="296658" cy="296660"/>
          </a:xfrm>
          <a:prstGeom prst="rect">
            <a:avLst/>
          </a:prstGeom>
          <a:noFill/>
          <a:ln>
            <a:noFill/>
          </a:ln>
        </p:spPr>
      </p:pic>
      <p:pic>
        <p:nvPicPr>
          <p:cNvPr id="132" name="Google Shape;132;p21"/>
          <p:cNvPicPr preferRelativeResize="0"/>
          <p:nvPr/>
        </p:nvPicPr>
        <p:blipFill>
          <a:blip r:embed="rId6">
            <a:alphaModFix/>
          </a:blip>
          <a:stretch>
            <a:fillRect/>
          </a:stretch>
        </p:blipFill>
        <p:spPr>
          <a:xfrm>
            <a:off x="5356060" y="1722975"/>
            <a:ext cx="296658" cy="296660"/>
          </a:xfrm>
          <a:prstGeom prst="rect">
            <a:avLst/>
          </a:prstGeom>
          <a:noFill/>
          <a:ln>
            <a:noFill/>
          </a:ln>
        </p:spPr>
      </p:pic>
      <p:pic>
        <p:nvPicPr>
          <p:cNvPr id="133" name="Google Shape;133;p21"/>
          <p:cNvPicPr preferRelativeResize="0"/>
          <p:nvPr/>
        </p:nvPicPr>
        <p:blipFill>
          <a:blip r:embed="rId7">
            <a:alphaModFix/>
          </a:blip>
          <a:stretch>
            <a:fillRect/>
          </a:stretch>
        </p:blipFill>
        <p:spPr>
          <a:xfrm>
            <a:off x="6807431" y="1686871"/>
            <a:ext cx="368888" cy="368869"/>
          </a:xfrm>
          <a:prstGeom prst="rect">
            <a:avLst/>
          </a:prstGeom>
          <a:noFill/>
          <a:ln>
            <a:noFill/>
          </a:ln>
        </p:spPr>
      </p:pic>
      <p:sp>
        <p:nvSpPr>
          <p:cNvPr id="134" name="Google Shape;134;p21"/>
          <p:cNvSpPr txBox="1"/>
          <p:nvPr/>
        </p:nvSpPr>
        <p:spPr>
          <a:xfrm>
            <a:off x="3596475" y="1031700"/>
            <a:ext cx="4972500" cy="307800"/>
          </a:xfrm>
          <a:prstGeom prst="rect">
            <a:avLst/>
          </a:prstGeom>
          <a:solidFill>
            <a:srgbClr val="AE1528"/>
          </a:solidFill>
          <a:ln>
            <a:noFill/>
          </a:ln>
        </p:spPr>
        <p:txBody>
          <a:bodyPr anchorCtr="0" anchor="t" bIns="68575" lIns="68575" spcFirstLastPara="1" rIns="68575" wrap="square" tIns="68575">
            <a:spAutoFit/>
          </a:bodyPr>
          <a:lstStyle/>
          <a:p>
            <a:pPr indent="0" lvl="0" marL="0" rtl="0" algn="l">
              <a:lnSpc>
                <a:spcPct val="150000"/>
              </a:lnSpc>
              <a:spcBef>
                <a:spcPts val="0"/>
              </a:spcBef>
              <a:spcAft>
                <a:spcPts val="0"/>
              </a:spcAft>
              <a:buNone/>
            </a:pPr>
            <a:r>
              <a:rPr lang="zh-CN" sz="1100">
                <a:solidFill>
                  <a:schemeClr val="lt1"/>
                </a:solidFill>
              </a:rPr>
              <a:t>激励内部文档和代码贡献，补齐基本的开发者体验，</a:t>
            </a:r>
            <a:r>
              <a:rPr b="1" lang="zh-CN" sz="1100">
                <a:solidFill>
                  <a:schemeClr val="lt1"/>
                </a:solidFill>
              </a:rPr>
              <a:t>目标 TTFHW 小于 1 小时</a:t>
            </a:r>
            <a:endParaRPr b="1" sz="11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a:t>
            </a:r>
            <a:r>
              <a:rPr lang="zh-CN"/>
              <a:t>一致性</a:t>
            </a:r>
            <a:r>
              <a:rPr lang="zh-CN"/>
              <a:t>实践比对</a:t>
            </a:r>
            <a:endParaRPr/>
          </a:p>
        </p:txBody>
      </p:sp>
      <p:sp>
        <p:nvSpPr>
          <p:cNvPr id="140" name="Google Shape;14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graphicFrame>
        <p:nvGraphicFramePr>
          <p:cNvPr id="141" name="Google Shape;141;p22"/>
          <p:cNvGraphicFramePr/>
          <p:nvPr/>
        </p:nvGraphicFramePr>
        <p:xfrm>
          <a:off x="369000" y="1025113"/>
          <a:ext cx="3000000" cy="3000000"/>
        </p:xfrm>
        <a:graphic>
          <a:graphicData uri="http://schemas.openxmlformats.org/drawingml/2006/table">
            <a:tbl>
              <a:tblPr>
                <a:noFill/>
                <a:tableStyleId>{F0F655B7-8FFD-42CE-8E98-E404C6C75D15}</a:tableStyleId>
              </a:tblPr>
              <a:tblGrid>
                <a:gridCol w="1184300"/>
                <a:gridCol w="1796675"/>
                <a:gridCol w="1388550"/>
                <a:gridCol w="1225875"/>
                <a:gridCol w="1505700"/>
                <a:gridCol w="1407300"/>
              </a:tblGrid>
              <a:tr h="360050">
                <a:tc>
                  <a:txBody>
                    <a:bodyPr/>
                    <a:lstStyle/>
                    <a:p>
                      <a:pPr indent="0" lvl="0" marL="0" rtl="0" algn="ctr">
                        <a:spcBef>
                          <a:spcPts val="0"/>
                        </a:spcBef>
                        <a:spcAft>
                          <a:spcPts val="0"/>
                        </a:spcAft>
                        <a:buNone/>
                      </a:pPr>
                      <a:r>
                        <a:rPr lang="zh-CN" sz="1000">
                          <a:latin typeface="Inter"/>
                          <a:ea typeface="Inter"/>
                          <a:cs typeface="Inter"/>
                          <a:sym typeface="Inter"/>
                        </a:rPr>
                        <a:t>类型</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000">
                          <a:latin typeface="Inter"/>
                          <a:ea typeface="Inter"/>
                          <a:cs typeface="Inter"/>
                          <a:sym typeface="Inter"/>
                        </a:rPr>
                        <a:t>场景</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000">
                          <a:latin typeface="Inter"/>
                          <a:ea typeface="Inter"/>
                          <a:cs typeface="Inter"/>
                          <a:sym typeface="Inter"/>
                        </a:rPr>
                        <a:t>优点</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000">
                          <a:latin typeface="Inter"/>
                          <a:ea typeface="Inter"/>
                          <a:cs typeface="Inter"/>
                          <a:sym typeface="Inter"/>
                        </a:rPr>
                        <a:t>缺点</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000">
                          <a:latin typeface="Inter"/>
                          <a:ea typeface="Inter"/>
                          <a:cs typeface="Inter"/>
                          <a:sym typeface="Inter"/>
                        </a:rPr>
                        <a:t>一致性机制</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1000">
                          <a:latin typeface="Inter"/>
                          <a:ea typeface="Inter"/>
                          <a:cs typeface="Inter"/>
                          <a:sym typeface="Inter"/>
                        </a:rPr>
                        <a:t>原则</a:t>
                      </a:r>
                      <a:endParaRPr sz="1000">
                        <a:latin typeface="Inter"/>
                        <a:ea typeface="Inter"/>
                        <a:cs typeface="Inter"/>
                        <a:sym typeface="Inte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latin typeface="Inter"/>
                          <a:ea typeface="Inter"/>
                          <a:cs typeface="Inter"/>
                          <a:sym typeface="Inter"/>
                        </a:rPr>
                        <a:t>文档代码化</a:t>
                      </a:r>
                      <a:endParaRPr sz="1000">
                        <a:latin typeface="Inter"/>
                        <a:ea typeface="Inter"/>
                        <a:cs typeface="Inter"/>
                        <a:sym typeface="Inter"/>
                      </a:endParaRPr>
                    </a:p>
                    <a:p>
                      <a:pPr indent="0" lvl="0" marL="0" rtl="0" algn="ctr">
                        <a:spcBef>
                          <a:spcPts val="0"/>
                        </a:spcBef>
                        <a:spcAft>
                          <a:spcPts val="0"/>
                        </a:spcAft>
                        <a:buNone/>
                      </a:pPr>
                      <a:r>
                        <a:rPr lang="zh-CN" sz="800">
                          <a:latin typeface="Inter"/>
                          <a:ea typeface="Inter"/>
                          <a:cs typeface="Inter"/>
                          <a:sym typeface="Inter"/>
                        </a:rPr>
                        <a:t>（</a:t>
                      </a:r>
                      <a:r>
                        <a:rPr lang="zh-CN" sz="800">
                          <a:latin typeface="Inter"/>
                          <a:ea typeface="Inter"/>
                          <a:cs typeface="Inter"/>
                          <a:sym typeface="Inter"/>
                        </a:rPr>
                        <a:t>基础</a:t>
                      </a:r>
                      <a:r>
                        <a:rPr lang="zh-CN" sz="800">
                          <a:latin typeface="Inter"/>
                          <a:ea typeface="Inter"/>
                          <a:cs typeface="Inter"/>
                          <a:sym typeface="Inter"/>
                        </a:rPr>
                        <a:t>）</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需要协作的在线文档、侧重于</a:t>
                      </a:r>
                      <a:r>
                        <a:rPr lang="zh-CN" sz="800">
                          <a:latin typeface="Inter"/>
                          <a:ea typeface="Inter"/>
                          <a:cs typeface="Inter"/>
                          <a:sym typeface="Inter"/>
                        </a:rPr>
                        <a:t>开发指南编写</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提升社区参与度、灵活扩展系统</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实现成本略高</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79400" lvl="0" marL="457200" rtl="0" algn="ctr">
                        <a:spcBef>
                          <a:spcPts val="0"/>
                        </a:spcBef>
                        <a:spcAft>
                          <a:spcPts val="0"/>
                        </a:spcAft>
                        <a:buSzPts val="800"/>
                        <a:buFont typeface="Inter"/>
                        <a:buChar char="-"/>
                      </a:pPr>
                      <a:r>
                        <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以</a:t>
                      </a:r>
                      <a:r>
                        <a:rPr lang="zh-CN" sz="800">
                          <a:latin typeface="Inter"/>
                          <a:ea typeface="Inter"/>
                          <a:cs typeface="Inter"/>
                          <a:sym typeface="Inter"/>
                        </a:rPr>
                        <a:t>领域特定语言为核心</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latin typeface="Inter"/>
                          <a:ea typeface="Inter"/>
                          <a:cs typeface="Inter"/>
                          <a:sym typeface="Inter"/>
                        </a:rPr>
                        <a:t>文档测试</a:t>
                      </a:r>
                      <a:endParaRPr sz="10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SDK、API 等</a:t>
                      </a:r>
                      <a:r>
                        <a:rPr lang="zh-CN" sz="800">
                          <a:latin typeface="Inter"/>
                          <a:ea typeface="Inter"/>
                          <a:cs typeface="Inter"/>
                          <a:sym typeface="Inter"/>
                        </a:rPr>
                        <a:t>功能性描述文档</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chemeClr val="dk1"/>
                          </a:solidFill>
                          <a:latin typeface="Inter"/>
                          <a:ea typeface="Inter"/>
                          <a:cs typeface="Inter"/>
                          <a:sym typeface="Inter"/>
                        </a:rPr>
                        <a:t>文档代码</a:t>
                      </a:r>
                      <a:r>
                        <a:rPr b="1" lang="zh-CN" sz="800">
                          <a:solidFill>
                            <a:schemeClr val="dk1"/>
                          </a:solidFill>
                          <a:latin typeface="Inter"/>
                          <a:ea typeface="Inter"/>
                          <a:cs typeface="Inter"/>
                          <a:sym typeface="Inter"/>
                        </a:rPr>
                        <a:t>强一致性</a:t>
                      </a:r>
                      <a:endParaRPr b="1"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chemeClr val="dk1"/>
                          </a:solidFill>
                          <a:latin typeface="Inter"/>
                          <a:ea typeface="Inter"/>
                          <a:cs typeface="Inter"/>
                          <a:sym typeface="Inter"/>
                        </a:rPr>
                        <a:t>实现成本略高</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800">
                          <a:solidFill>
                            <a:schemeClr val="dk1"/>
                          </a:solidFill>
                          <a:latin typeface="Inter"/>
                          <a:ea typeface="Inter"/>
                          <a:cs typeface="Inter"/>
                          <a:sym typeface="Inter"/>
                        </a:rPr>
                        <a:t>编译时保证</a:t>
                      </a:r>
                      <a:endParaRPr sz="800">
                        <a:solidFill>
                          <a:schemeClr val="dk1"/>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注释设计</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solidFill>
                            <a:schemeClr val="dk1"/>
                          </a:solidFill>
                          <a:latin typeface="Inter"/>
                          <a:ea typeface="Inter"/>
                          <a:cs typeface="Inter"/>
                          <a:sym typeface="Inter"/>
                        </a:rPr>
                        <a:t>可执行</a:t>
                      </a:r>
                      <a:r>
                        <a:rPr lang="zh-CN" sz="1000">
                          <a:latin typeface="Inter"/>
                          <a:ea typeface="Inter"/>
                          <a:cs typeface="Inter"/>
                          <a:sym typeface="Inter"/>
                        </a:rPr>
                        <a:t>文档</a:t>
                      </a:r>
                      <a:endParaRPr sz="10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文档为核心，代码为辅助、Demo 编写</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轻量、文档一致性</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大型工程比较难 handle</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zh-CN" sz="800">
                          <a:solidFill>
                            <a:schemeClr val="dk1"/>
                          </a:solidFill>
                          <a:latin typeface="Inter"/>
                          <a:ea typeface="Inter"/>
                          <a:cs typeface="Inter"/>
                          <a:sym typeface="Inter"/>
                        </a:rPr>
                        <a:t>编译时保证</a:t>
                      </a:r>
                      <a:endParaRPr sz="800">
                        <a:solidFill>
                          <a:schemeClr val="dk1"/>
                        </a:solidFill>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文档优先</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latin typeface="Inter"/>
                          <a:ea typeface="Inter"/>
                          <a:cs typeface="Inter"/>
                          <a:sym typeface="Inter"/>
                        </a:rPr>
                        <a:t>灵活代码块</a:t>
                      </a:r>
                      <a:endParaRPr sz="10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代码为核心，文档为辅助、</a:t>
                      </a:r>
                      <a:r>
                        <a:rPr lang="zh-CN" sz="800">
                          <a:solidFill>
                            <a:schemeClr val="dk1"/>
                          </a:solidFill>
                          <a:latin typeface="Inter"/>
                          <a:ea typeface="Inter"/>
                          <a:cs typeface="Inter"/>
                          <a:sym typeface="Inter"/>
                        </a:rPr>
                        <a:t>Demo 编写</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动态响应代码变化</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注释在 demo 代码中</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800">
                          <a:latin typeface="Inter"/>
                          <a:ea typeface="Inter"/>
                          <a:cs typeface="Inter"/>
                          <a:sym typeface="Inter"/>
                        </a:rPr>
                        <a:t>代码正确编译，则文档正常</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代码优先</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latin typeface="Inter"/>
                          <a:ea typeface="Inter"/>
                          <a:cs typeface="Inter"/>
                          <a:sym typeface="Inter"/>
                        </a:rPr>
                        <a:t>测试即文档</a:t>
                      </a:r>
                      <a:endParaRPr sz="10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业务系统开发，文档为核心，确保文档和代码一致</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chemeClr val="dk1"/>
                          </a:solidFill>
                          <a:latin typeface="Inter"/>
                          <a:ea typeface="Inter"/>
                          <a:cs typeface="Inter"/>
                          <a:sym typeface="Inter"/>
                        </a:rPr>
                        <a:t>文档代码</a:t>
                      </a:r>
                      <a:r>
                        <a:rPr b="1" lang="zh-CN" sz="800">
                          <a:solidFill>
                            <a:schemeClr val="dk1"/>
                          </a:solidFill>
                          <a:latin typeface="Inter"/>
                          <a:ea typeface="Inter"/>
                          <a:cs typeface="Inter"/>
                          <a:sym typeface="Inter"/>
                        </a:rPr>
                        <a:t>强一致性</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solidFill>
                            <a:schemeClr val="dk1"/>
                          </a:solidFill>
                          <a:latin typeface="Inter"/>
                          <a:ea typeface="Inter"/>
                          <a:cs typeface="Inter"/>
                          <a:sym typeface="Inter"/>
                        </a:rPr>
                        <a:t>实现成本略高</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800">
                          <a:latin typeface="Inter"/>
                          <a:ea typeface="Inter"/>
                          <a:cs typeface="Inter"/>
                          <a:sym typeface="Inter"/>
                        </a:rPr>
                        <a:t>持续集成时保证</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文档驱动开发</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350">
                <a:tc>
                  <a:txBody>
                    <a:bodyPr/>
                    <a:lstStyle/>
                    <a:p>
                      <a:pPr indent="0" lvl="0" marL="0" rtl="0" algn="ctr">
                        <a:spcBef>
                          <a:spcPts val="0"/>
                        </a:spcBef>
                        <a:spcAft>
                          <a:spcPts val="0"/>
                        </a:spcAft>
                        <a:buNone/>
                      </a:pPr>
                      <a:r>
                        <a:rPr lang="zh-CN" sz="1000">
                          <a:latin typeface="Inter"/>
                          <a:ea typeface="Inter"/>
                          <a:cs typeface="Inter"/>
                          <a:sym typeface="Inter"/>
                        </a:rPr>
                        <a:t>文档同构</a:t>
                      </a:r>
                      <a:endParaRPr sz="10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文档驱动开发、业务系统开发</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文档代码</a:t>
                      </a:r>
                      <a:r>
                        <a:rPr b="1" lang="zh-CN" sz="800">
                          <a:latin typeface="Inter"/>
                          <a:ea typeface="Inter"/>
                          <a:cs typeface="Inter"/>
                          <a:sym typeface="Inter"/>
                        </a:rPr>
                        <a:t>强一致性</a:t>
                      </a:r>
                      <a:endParaRPr b="1"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实现成本高</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CN" sz="800">
                          <a:latin typeface="Inter"/>
                          <a:ea typeface="Inter"/>
                          <a:cs typeface="Inter"/>
                          <a:sym typeface="Inter"/>
                        </a:rPr>
                        <a:t>双向确保代码-文档一致</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CN" sz="800">
                          <a:latin typeface="Inter"/>
                          <a:ea typeface="Inter"/>
                          <a:cs typeface="Inter"/>
                          <a:sym typeface="Inter"/>
                        </a:rPr>
                        <a:t>双向绑定</a:t>
                      </a:r>
                      <a:endParaRPr sz="800">
                        <a:latin typeface="Inter"/>
                        <a:ea typeface="Inter"/>
                        <a:cs typeface="Inter"/>
                        <a:sym typeface="Inte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 name="Google Shape;142;p22"/>
          <p:cNvSpPr txBox="1"/>
          <p:nvPr/>
        </p:nvSpPr>
        <p:spPr>
          <a:xfrm>
            <a:off x="1289525" y="4727075"/>
            <a:ext cx="133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latin typeface="Inter"/>
                <a:ea typeface="Inter"/>
                <a:cs typeface="Inter"/>
                <a:sym typeface="Inter"/>
              </a:rPr>
              <a:t>注：维度并非一致</a:t>
            </a:r>
            <a:endParaRPr sz="800">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文档代码化</a:t>
            </a:r>
            <a:endParaRPr sz="4800">
              <a:solidFill>
                <a:schemeClr val="lt1"/>
              </a:solidFill>
            </a:endParaRPr>
          </a:p>
          <a:p>
            <a:pPr indent="0" lvl="0" marL="0" rtl="0" algn="l">
              <a:spcBef>
                <a:spcPts val="0"/>
              </a:spcBef>
              <a:spcAft>
                <a:spcPts val="0"/>
              </a:spcAft>
              <a:buNone/>
            </a:pPr>
            <a:r>
              <a:rPr lang="zh-CN" sz="2400">
                <a:solidFill>
                  <a:schemeClr val="lt1"/>
                </a:solidFill>
              </a:rPr>
              <a:t>基于开放协作的开源文档体系</a:t>
            </a:r>
            <a:endParaRPr sz="2400">
              <a:solidFill>
                <a:schemeClr val="lt1"/>
              </a:solidFill>
            </a:endParaRPr>
          </a:p>
        </p:txBody>
      </p:sp>
      <p:sp>
        <p:nvSpPr>
          <p:cNvPr id="148" name="Google Shape;14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文档代码化</a:t>
            </a:r>
            <a:endParaRPr/>
          </a:p>
        </p:txBody>
      </p:sp>
      <p:sp>
        <p:nvSpPr>
          <p:cNvPr id="154" name="Google Shape;15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55" name="Google Shape;155;p24"/>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将文档以类代码的领域特定语言的方式编写，并借鉴软件开发的方式（如源码管理、部署）进行管理。</a:t>
            </a:r>
            <a:endParaRPr/>
          </a:p>
        </p:txBody>
      </p:sp>
      <p:sp>
        <p:nvSpPr>
          <p:cNvPr id="156" name="Google Shape;156;p24"/>
          <p:cNvSpPr txBox="1"/>
          <p:nvPr/>
        </p:nvSpPr>
        <p:spPr>
          <a:xfrm>
            <a:off x="6701500" y="1489375"/>
            <a:ext cx="2228100" cy="137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CN" sz="1100">
                <a:solidFill>
                  <a:schemeClr val="dk1"/>
                </a:solidFill>
              </a:rPr>
              <a:t>它可以借助于特定的工具进行编辑、预览、查看，又或者是通过专属的系统部署到服务器上。面向非技术人员的文档代码化的一种常见架构模式是：</a:t>
            </a:r>
            <a:r>
              <a:rPr lang="zh-CN" sz="1100" u="sng">
                <a:solidFill>
                  <a:schemeClr val="hlink"/>
                </a:solidFill>
                <a:hlinkClick r:id="rId3"/>
              </a:rPr>
              <a:t>编辑-发布-开发分离</a:t>
            </a:r>
            <a:r>
              <a:rPr lang="zh-CN">
                <a:latin typeface="Inter"/>
                <a:ea typeface="Inter"/>
                <a:cs typeface="Inter"/>
                <a:sym typeface="Inter"/>
              </a:rPr>
              <a:t>。</a:t>
            </a:r>
            <a:endParaRPr>
              <a:latin typeface="Inter"/>
              <a:ea typeface="Inter"/>
              <a:cs typeface="Inter"/>
              <a:sym typeface="Inter"/>
            </a:endParaRPr>
          </a:p>
        </p:txBody>
      </p:sp>
      <p:pic>
        <p:nvPicPr>
          <p:cNvPr id="157" name="Google Shape;157;p24"/>
          <p:cNvPicPr preferRelativeResize="0"/>
          <p:nvPr/>
        </p:nvPicPr>
        <p:blipFill>
          <a:blip r:embed="rId4">
            <a:alphaModFix/>
          </a:blip>
          <a:stretch>
            <a:fillRect/>
          </a:stretch>
        </p:blipFill>
        <p:spPr>
          <a:xfrm>
            <a:off x="374450" y="1430975"/>
            <a:ext cx="6208604" cy="3346826"/>
          </a:xfrm>
          <a:prstGeom prst="rect">
            <a:avLst/>
          </a:prstGeom>
          <a:noFill/>
          <a:ln>
            <a:noFill/>
          </a:ln>
        </p:spPr>
      </p:pic>
      <p:sp>
        <p:nvSpPr>
          <p:cNvPr id="158" name="Google Shape;158;p24"/>
          <p:cNvSpPr txBox="1"/>
          <p:nvPr/>
        </p:nvSpPr>
        <p:spPr>
          <a:xfrm>
            <a:off x="1211750" y="47061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u="sng">
                <a:solidFill>
                  <a:schemeClr val="hlink"/>
                </a:solidFill>
                <a:latin typeface="Inter"/>
                <a:ea typeface="Inter"/>
                <a:cs typeface="Inter"/>
                <a:sym typeface="Inter"/>
                <a:hlinkClick r:id="rId5"/>
              </a:rPr>
              <a:t>https://github.com/phodal/ledge</a:t>
            </a:r>
            <a:r>
              <a:rPr lang="zh-CN" sz="800">
                <a:latin typeface="Inter"/>
                <a:ea typeface="Inter"/>
                <a:cs typeface="Inter"/>
                <a:sym typeface="Inter"/>
              </a:rPr>
              <a:t> </a:t>
            </a:r>
            <a:endParaRPr sz="800">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nvSpPr>
        <p:spPr>
          <a:xfrm>
            <a:off x="3503800" y="3159100"/>
            <a:ext cx="2598900" cy="79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Inter"/>
              <a:buChar char="●"/>
            </a:pPr>
            <a:r>
              <a:rPr lang="zh-CN" sz="1200">
                <a:latin typeface="Inter"/>
                <a:ea typeface="Inter"/>
                <a:cs typeface="Inter"/>
                <a:sym typeface="Inter"/>
              </a:rPr>
              <a:t>可以以开源方式运作</a:t>
            </a:r>
            <a:endParaRPr sz="1200">
              <a:latin typeface="Inter"/>
              <a:ea typeface="Inter"/>
              <a:cs typeface="Inter"/>
              <a:sym typeface="Inter"/>
            </a:endParaRPr>
          </a:p>
          <a:p>
            <a:pPr indent="-304800" lvl="0" marL="457200" rtl="0" algn="l">
              <a:lnSpc>
                <a:spcPct val="115000"/>
              </a:lnSpc>
              <a:spcBef>
                <a:spcPts val="0"/>
              </a:spcBef>
              <a:spcAft>
                <a:spcPts val="0"/>
              </a:spcAft>
              <a:buSzPts val="1200"/>
              <a:buFont typeface="Inter"/>
              <a:buChar char="●"/>
            </a:pPr>
            <a:r>
              <a:rPr lang="zh-CN" sz="1200">
                <a:latin typeface="Inter"/>
                <a:ea typeface="Inter"/>
                <a:cs typeface="Inter"/>
                <a:sym typeface="Inter"/>
              </a:rPr>
              <a:t>开发人员能直接对文档发起修改</a:t>
            </a:r>
            <a:endParaRPr sz="1200">
              <a:latin typeface="Inter"/>
              <a:ea typeface="Inter"/>
              <a:cs typeface="Inter"/>
              <a:sym typeface="Inter"/>
            </a:endParaRPr>
          </a:p>
        </p:txBody>
      </p:sp>
      <p:sp>
        <p:nvSpPr>
          <p:cNvPr id="164" name="Google Shape;164;p25"/>
          <p:cNvSpPr txBox="1"/>
          <p:nvPr>
            <p:ph type="title"/>
          </p:nvPr>
        </p:nvSpPr>
        <p:spPr>
          <a:xfrm>
            <a:off x="371725"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理念</a:t>
            </a:r>
            <a:endParaRPr/>
          </a:p>
        </p:txBody>
      </p:sp>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66" name="Google Shape;166;p25"/>
          <p:cNvSpPr txBox="1"/>
          <p:nvPr>
            <p:ph idx="2" type="subTitle"/>
          </p:nvPr>
        </p:nvSpPr>
        <p:spPr>
          <a:xfrm>
            <a:off x="377175"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zh-CN"/>
              <a:t>与</a:t>
            </a:r>
            <a:r>
              <a:rPr lang="zh-CN"/>
              <a:t>开源软件开发保持一致的工程实践</a:t>
            </a:r>
            <a:endParaRPr/>
          </a:p>
        </p:txBody>
      </p:sp>
      <p:grpSp>
        <p:nvGrpSpPr>
          <p:cNvPr id="167" name="Google Shape;167;p25"/>
          <p:cNvGrpSpPr/>
          <p:nvPr/>
        </p:nvGrpSpPr>
        <p:grpSpPr>
          <a:xfrm>
            <a:off x="1108350" y="1295200"/>
            <a:ext cx="1770600" cy="1715875"/>
            <a:chOff x="474975" y="1494475"/>
            <a:chExt cx="1770600" cy="1715875"/>
          </a:xfrm>
        </p:grpSpPr>
        <p:pic>
          <p:nvPicPr>
            <p:cNvPr id="168" name="Google Shape;168;p25"/>
            <p:cNvPicPr preferRelativeResize="0"/>
            <p:nvPr/>
          </p:nvPicPr>
          <p:blipFill>
            <a:blip r:embed="rId3">
              <a:alphaModFix/>
            </a:blip>
            <a:stretch>
              <a:fillRect/>
            </a:stretch>
          </p:blipFill>
          <p:spPr>
            <a:xfrm>
              <a:off x="474975" y="1494475"/>
              <a:ext cx="1746676" cy="1309300"/>
            </a:xfrm>
            <a:prstGeom prst="rect">
              <a:avLst/>
            </a:prstGeom>
            <a:noFill/>
            <a:ln>
              <a:noFill/>
            </a:ln>
          </p:spPr>
        </p:pic>
        <p:sp>
          <p:nvSpPr>
            <p:cNvPr id="169" name="Google Shape;169;p25"/>
            <p:cNvSpPr txBox="1"/>
            <p:nvPr/>
          </p:nvSpPr>
          <p:spPr>
            <a:xfrm>
              <a:off x="474975" y="2856350"/>
              <a:ext cx="177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latin typeface="Inter"/>
                  <a:ea typeface="Inter"/>
                  <a:cs typeface="Inter"/>
                  <a:sym typeface="Inter"/>
                </a:rPr>
                <a:t>变更可追溯</a:t>
              </a:r>
              <a:endParaRPr sz="1100">
                <a:latin typeface="Inter"/>
                <a:ea typeface="Inter"/>
                <a:cs typeface="Inter"/>
                <a:sym typeface="Inter"/>
              </a:endParaRPr>
            </a:p>
          </p:txBody>
        </p:sp>
      </p:grpSp>
      <p:grpSp>
        <p:nvGrpSpPr>
          <p:cNvPr id="170" name="Google Shape;170;p25"/>
          <p:cNvGrpSpPr/>
          <p:nvPr/>
        </p:nvGrpSpPr>
        <p:grpSpPr>
          <a:xfrm>
            <a:off x="3815200" y="1295199"/>
            <a:ext cx="1976101" cy="1772526"/>
            <a:chOff x="3697400" y="1494474"/>
            <a:chExt cx="1976101" cy="1772526"/>
          </a:xfrm>
        </p:grpSpPr>
        <p:pic>
          <p:nvPicPr>
            <p:cNvPr id="171" name="Google Shape;171;p25"/>
            <p:cNvPicPr preferRelativeResize="0"/>
            <p:nvPr/>
          </p:nvPicPr>
          <p:blipFill rotWithShape="1">
            <a:blip r:embed="rId4">
              <a:alphaModFix/>
            </a:blip>
            <a:srcRect b="0" l="10611" r="5769" t="15045"/>
            <a:stretch/>
          </p:blipFill>
          <p:spPr>
            <a:xfrm>
              <a:off x="3697400" y="1494474"/>
              <a:ext cx="1976101" cy="1308434"/>
            </a:xfrm>
            <a:prstGeom prst="rect">
              <a:avLst/>
            </a:prstGeom>
            <a:noFill/>
            <a:ln>
              <a:noFill/>
            </a:ln>
          </p:spPr>
        </p:pic>
        <p:sp>
          <p:nvSpPr>
            <p:cNvPr id="172" name="Google Shape;172;p25"/>
            <p:cNvSpPr txBox="1"/>
            <p:nvPr/>
          </p:nvSpPr>
          <p:spPr>
            <a:xfrm>
              <a:off x="3800138" y="2913000"/>
              <a:ext cx="177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latin typeface="Inter"/>
                  <a:ea typeface="Inter"/>
                  <a:cs typeface="Inter"/>
                  <a:sym typeface="Inter"/>
                </a:rPr>
                <a:t>开放式协作 </a:t>
              </a:r>
              <a:endParaRPr sz="1100">
                <a:latin typeface="Inter"/>
                <a:ea typeface="Inter"/>
                <a:cs typeface="Inter"/>
                <a:sym typeface="Inter"/>
              </a:endParaRPr>
            </a:p>
          </p:txBody>
        </p:sp>
      </p:grpSp>
      <p:grpSp>
        <p:nvGrpSpPr>
          <p:cNvPr id="173" name="Google Shape;173;p25"/>
          <p:cNvGrpSpPr/>
          <p:nvPr/>
        </p:nvGrpSpPr>
        <p:grpSpPr>
          <a:xfrm>
            <a:off x="6456000" y="1284188"/>
            <a:ext cx="2209650" cy="1737888"/>
            <a:chOff x="6473975" y="1472463"/>
            <a:chExt cx="2209650" cy="1737888"/>
          </a:xfrm>
        </p:grpSpPr>
        <p:pic>
          <p:nvPicPr>
            <p:cNvPr id="174" name="Google Shape;174;p25"/>
            <p:cNvPicPr preferRelativeResize="0"/>
            <p:nvPr/>
          </p:nvPicPr>
          <p:blipFill rotWithShape="1">
            <a:blip r:embed="rId5">
              <a:alphaModFix/>
            </a:blip>
            <a:srcRect b="0" l="6586" r="5237" t="0"/>
            <a:stretch/>
          </p:blipFill>
          <p:spPr>
            <a:xfrm>
              <a:off x="6473975" y="1472463"/>
              <a:ext cx="2209650" cy="1309300"/>
            </a:xfrm>
            <a:prstGeom prst="rect">
              <a:avLst/>
            </a:prstGeom>
            <a:noFill/>
            <a:ln>
              <a:noFill/>
            </a:ln>
          </p:spPr>
        </p:pic>
        <p:sp>
          <p:nvSpPr>
            <p:cNvPr id="175" name="Google Shape;175;p25"/>
            <p:cNvSpPr txBox="1"/>
            <p:nvPr/>
          </p:nvSpPr>
          <p:spPr>
            <a:xfrm>
              <a:off x="6657288" y="2856350"/>
              <a:ext cx="177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sz="1100">
                  <a:latin typeface="Inter"/>
                  <a:ea typeface="Inter"/>
                  <a:cs typeface="Inter"/>
                  <a:sym typeface="Inter"/>
                </a:rPr>
                <a:t>功能可扩展</a:t>
              </a:r>
              <a:endParaRPr sz="1100">
                <a:latin typeface="Inter"/>
                <a:ea typeface="Inter"/>
                <a:cs typeface="Inter"/>
                <a:sym typeface="Inter"/>
              </a:endParaRPr>
            </a:p>
          </p:txBody>
        </p:sp>
      </p:grpSp>
      <p:sp>
        <p:nvSpPr>
          <p:cNvPr id="176" name="Google Shape;176;p25"/>
          <p:cNvSpPr txBox="1"/>
          <p:nvPr/>
        </p:nvSpPr>
        <p:spPr>
          <a:xfrm>
            <a:off x="746225" y="3153600"/>
            <a:ext cx="2598900" cy="975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Inter"/>
              <a:buChar char="●"/>
            </a:pPr>
            <a:r>
              <a:rPr lang="zh-CN" sz="1200">
                <a:latin typeface="Inter"/>
                <a:ea typeface="Inter"/>
                <a:cs typeface="Inter"/>
                <a:sym typeface="Inter"/>
              </a:rPr>
              <a:t>基于 Git 进行版本化管理</a:t>
            </a:r>
            <a:endParaRPr sz="1200">
              <a:latin typeface="Inter"/>
              <a:ea typeface="Inter"/>
              <a:cs typeface="Inter"/>
              <a:sym typeface="Inter"/>
            </a:endParaRPr>
          </a:p>
          <a:p>
            <a:pPr indent="-304800" lvl="0" marL="457200" rtl="0" algn="l">
              <a:lnSpc>
                <a:spcPct val="115000"/>
              </a:lnSpc>
              <a:spcBef>
                <a:spcPts val="0"/>
              </a:spcBef>
              <a:spcAft>
                <a:spcPts val="0"/>
              </a:spcAft>
              <a:buSzPts val="1200"/>
              <a:buFont typeface="Inter"/>
              <a:buChar char="●"/>
            </a:pPr>
            <a:r>
              <a:rPr lang="zh-CN" sz="1200">
                <a:latin typeface="Inter"/>
                <a:ea typeface="Inter"/>
                <a:cs typeface="Inter"/>
                <a:sym typeface="Inter"/>
              </a:rPr>
              <a:t>使用定制的领域特定语言编写内容</a:t>
            </a:r>
            <a:endParaRPr sz="1200">
              <a:latin typeface="Inter"/>
              <a:ea typeface="Inter"/>
              <a:cs typeface="Inter"/>
              <a:sym typeface="Inter"/>
            </a:endParaRPr>
          </a:p>
          <a:p>
            <a:pPr indent="-292100" lvl="1" marL="914400" rtl="0" algn="l">
              <a:lnSpc>
                <a:spcPct val="115000"/>
              </a:lnSpc>
              <a:spcBef>
                <a:spcPts val="0"/>
              </a:spcBef>
              <a:spcAft>
                <a:spcPts val="0"/>
              </a:spcAft>
              <a:buSzPts val="1000"/>
              <a:buFont typeface="Inter"/>
              <a:buChar char="○"/>
            </a:pPr>
            <a:r>
              <a:rPr lang="zh-CN" sz="1000">
                <a:latin typeface="Inter"/>
                <a:ea typeface="Inter"/>
                <a:cs typeface="Inter"/>
                <a:sym typeface="Inter"/>
              </a:rPr>
              <a:t>如 markdown</a:t>
            </a:r>
            <a:endParaRPr sz="1000">
              <a:latin typeface="Inter"/>
              <a:ea typeface="Inter"/>
              <a:cs typeface="Inter"/>
              <a:sym typeface="Inter"/>
            </a:endParaRPr>
          </a:p>
        </p:txBody>
      </p:sp>
      <p:sp>
        <p:nvSpPr>
          <p:cNvPr id="177" name="Google Shape;177;p25"/>
          <p:cNvSpPr txBox="1"/>
          <p:nvPr/>
        </p:nvSpPr>
        <p:spPr>
          <a:xfrm>
            <a:off x="6261375" y="3159100"/>
            <a:ext cx="2598900" cy="11175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Inter"/>
              <a:buChar char="●"/>
            </a:pPr>
            <a:r>
              <a:rPr lang="zh-CN" sz="1200">
                <a:solidFill>
                  <a:schemeClr val="dk1"/>
                </a:solidFill>
                <a:latin typeface="Inter"/>
                <a:ea typeface="Inter"/>
                <a:cs typeface="Inter"/>
                <a:sym typeface="Inter"/>
              </a:rPr>
              <a:t>可利用</a:t>
            </a:r>
            <a:r>
              <a:rPr lang="zh-CN" sz="1200">
                <a:solidFill>
                  <a:schemeClr val="dk1"/>
                </a:solidFill>
                <a:latin typeface="Inter"/>
                <a:ea typeface="Inter"/>
                <a:cs typeface="Inter"/>
                <a:sym typeface="Inter"/>
              </a:rPr>
              <a:t>的渲染引擎</a:t>
            </a:r>
            <a:endParaRPr sz="1200">
              <a:latin typeface="Inter"/>
              <a:ea typeface="Inter"/>
              <a:cs typeface="Inter"/>
              <a:sym typeface="Inter"/>
            </a:endParaRPr>
          </a:p>
          <a:p>
            <a:pPr indent="-304800" lvl="0" marL="457200" rtl="0" algn="l">
              <a:lnSpc>
                <a:spcPct val="115000"/>
              </a:lnSpc>
              <a:spcBef>
                <a:spcPts val="0"/>
              </a:spcBef>
              <a:spcAft>
                <a:spcPts val="0"/>
              </a:spcAft>
              <a:buSzPts val="1200"/>
              <a:buFont typeface="Inter"/>
              <a:buChar char="●"/>
            </a:pPr>
            <a:r>
              <a:rPr lang="zh-CN" sz="1200">
                <a:latin typeface="Inter"/>
                <a:ea typeface="Inter"/>
                <a:cs typeface="Inter"/>
                <a:sym typeface="Inter"/>
              </a:rPr>
              <a:t>可扩展接口</a:t>
            </a:r>
            <a:endParaRPr sz="1200">
              <a:latin typeface="Inter"/>
              <a:ea typeface="Inter"/>
              <a:cs typeface="Inter"/>
              <a:sym typeface="Inter"/>
            </a:endParaRPr>
          </a:p>
          <a:p>
            <a:pPr indent="-135500" lvl="1" marL="503999" rtl="0" algn="l">
              <a:lnSpc>
                <a:spcPct val="115000"/>
              </a:lnSpc>
              <a:spcBef>
                <a:spcPts val="0"/>
              </a:spcBef>
              <a:spcAft>
                <a:spcPts val="0"/>
              </a:spcAft>
              <a:buSzPts val="1000"/>
              <a:buFont typeface="Inter"/>
              <a:buChar char="○"/>
            </a:pPr>
            <a:r>
              <a:rPr lang="zh-CN" sz="1000">
                <a:latin typeface="Inter"/>
                <a:ea typeface="Inter"/>
                <a:cs typeface="Inter"/>
                <a:sym typeface="Inter"/>
              </a:rPr>
              <a:t>如基于 markdown 语法</a:t>
            </a:r>
            <a:endParaRPr sz="1000">
              <a:latin typeface="Inter"/>
              <a:ea typeface="Inter"/>
              <a:cs typeface="Inter"/>
              <a:sym typeface="Inter"/>
            </a:endParaRPr>
          </a:p>
          <a:p>
            <a:pPr indent="-135500" lvl="2" marL="791999" rtl="0" algn="l">
              <a:lnSpc>
                <a:spcPct val="115000"/>
              </a:lnSpc>
              <a:spcBef>
                <a:spcPts val="0"/>
              </a:spcBef>
              <a:spcAft>
                <a:spcPts val="0"/>
              </a:spcAft>
              <a:buSzPts val="1000"/>
              <a:buFont typeface="Inter"/>
              <a:buChar char="■"/>
            </a:pPr>
            <a:r>
              <a:rPr lang="zh-CN" sz="1000">
                <a:latin typeface="Inter"/>
                <a:ea typeface="Inter"/>
                <a:cs typeface="Inter"/>
                <a:sym typeface="Inter"/>
              </a:rPr>
              <a:t>自定义高级图表功能</a:t>
            </a:r>
            <a:endParaRPr sz="1000">
              <a:latin typeface="Inter"/>
              <a:ea typeface="Inter"/>
              <a:cs typeface="Inter"/>
              <a:sym typeface="Inter"/>
            </a:endParaRPr>
          </a:p>
          <a:p>
            <a:pPr indent="-135500" lvl="2" marL="791999" rtl="0" algn="l">
              <a:lnSpc>
                <a:spcPct val="115000"/>
              </a:lnSpc>
              <a:spcBef>
                <a:spcPts val="0"/>
              </a:spcBef>
              <a:spcAft>
                <a:spcPts val="0"/>
              </a:spcAft>
              <a:buSzPts val="1000"/>
              <a:buFont typeface="Inter"/>
              <a:buChar char="■"/>
            </a:pPr>
            <a:r>
              <a:rPr lang="zh-CN" sz="1000">
                <a:latin typeface="Inter"/>
                <a:ea typeface="Inter"/>
                <a:cs typeface="Inter"/>
                <a:sym typeface="Inter"/>
              </a:rPr>
              <a:t>可交互图表</a:t>
            </a:r>
            <a:endParaRPr sz="1200">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83" name="Google Shape;183;p26"/>
          <p:cNvSpPr txBox="1"/>
          <p:nvPr/>
        </p:nvSpPr>
        <p:spPr>
          <a:xfrm>
            <a:off x="1302600" y="4749025"/>
            <a:ext cx="213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u="sng">
                <a:solidFill>
                  <a:schemeClr val="hlink"/>
                </a:solidFill>
                <a:latin typeface="Inter"/>
                <a:ea typeface="Inter"/>
                <a:cs typeface="Inter"/>
                <a:sym typeface="Inter"/>
                <a:hlinkClick r:id="rId3"/>
              </a:rPr>
              <a:t>https://devops.phodal.com/pattern</a:t>
            </a:r>
            <a:r>
              <a:rPr lang="zh-CN" sz="800">
                <a:latin typeface="Inter"/>
                <a:ea typeface="Inter"/>
                <a:cs typeface="Inter"/>
                <a:sym typeface="Inter"/>
              </a:rPr>
              <a:t> </a:t>
            </a:r>
            <a:endParaRPr sz="800">
              <a:latin typeface="Inter"/>
              <a:ea typeface="Inter"/>
              <a:cs typeface="Inter"/>
              <a:sym typeface="Inter"/>
            </a:endParaRPr>
          </a:p>
        </p:txBody>
      </p:sp>
      <p:pic>
        <p:nvPicPr>
          <p:cNvPr id="184" name="Google Shape;184;p26"/>
          <p:cNvPicPr preferRelativeResize="0"/>
          <p:nvPr/>
        </p:nvPicPr>
        <p:blipFill>
          <a:blip r:embed="rId4">
            <a:alphaModFix/>
          </a:blip>
          <a:stretch>
            <a:fillRect/>
          </a:stretch>
        </p:blipFill>
        <p:spPr>
          <a:xfrm>
            <a:off x="2145100" y="1096416"/>
            <a:ext cx="4853801" cy="2950675"/>
          </a:xfrm>
          <a:prstGeom prst="rect">
            <a:avLst/>
          </a:prstGeom>
          <a:noFill/>
          <a:ln>
            <a:noFill/>
          </a:ln>
        </p:spPr>
      </p:pic>
      <p:sp>
        <p:nvSpPr>
          <p:cNvPr id="185" name="Google Shape;185;p26"/>
          <p:cNvSpPr/>
          <p:nvPr/>
        </p:nvSpPr>
        <p:spPr>
          <a:xfrm>
            <a:off x="6662100" y="1279375"/>
            <a:ext cx="358800" cy="265200"/>
          </a:xfrm>
          <a:prstGeom prst="rect">
            <a:avLst/>
          </a:prstGeom>
          <a:noFill/>
          <a:ln cap="flat" cmpd="sng" w="952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txBox="1"/>
          <p:nvPr/>
        </p:nvSpPr>
        <p:spPr>
          <a:xfrm>
            <a:off x="7296600" y="603825"/>
            <a:ext cx="1644300" cy="4926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跳转到 GitHub 页面，可以直接修改，并提交 PR</a:t>
            </a:r>
            <a:endParaRPr sz="1000">
              <a:latin typeface="Inter"/>
              <a:ea typeface="Inter"/>
              <a:cs typeface="Inter"/>
              <a:sym typeface="Inter"/>
            </a:endParaRPr>
          </a:p>
        </p:txBody>
      </p:sp>
      <p:cxnSp>
        <p:nvCxnSpPr>
          <p:cNvPr id="187" name="Google Shape;187;p26"/>
          <p:cNvCxnSpPr>
            <a:stCxn id="185" idx="3"/>
            <a:endCxn id="186" idx="2"/>
          </p:cNvCxnSpPr>
          <p:nvPr/>
        </p:nvCxnSpPr>
        <p:spPr>
          <a:xfrm flipH="1" rot="10800000">
            <a:off x="7020900" y="1096375"/>
            <a:ext cx="1098000" cy="315600"/>
          </a:xfrm>
          <a:prstGeom prst="bentConnector2">
            <a:avLst/>
          </a:prstGeom>
          <a:noFill/>
          <a:ln cap="flat" cmpd="sng" w="9525">
            <a:solidFill>
              <a:schemeClr val="dk2"/>
            </a:solidFill>
            <a:prstDash val="dash"/>
            <a:round/>
            <a:headEnd len="med" w="med" type="stealth"/>
            <a:tailEnd len="med" w="med" type="none"/>
          </a:ln>
        </p:spPr>
      </p:cxnSp>
      <p:sp>
        <p:nvSpPr>
          <p:cNvPr id="188" name="Google Shape;188;p26"/>
          <p:cNvSpPr txBox="1"/>
          <p:nvPr/>
        </p:nvSpPr>
        <p:spPr>
          <a:xfrm>
            <a:off x="7296600" y="2633525"/>
            <a:ext cx="1644300" cy="492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基于 markdown 语法创建 简易的 DSL</a:t>
            </a:r>
            <a:endParaRPr sz="1000">
              <a:latin typeface="Inter"/>
              <a:ea typeface="Inter"/>
              <a:cs typeface="Inter"/>
              <a:sym typeface="Inter"/>
            </a:endParaRPr>
          </a:p>
        </p:txBody>
      </p:sp>
      <p:sp>
        <p:nvSpPr>
          <p:cNvPr id="189" name="Google Shape;189;p26"/>
          <p:cNvSpPr txBox="1"/>
          <p:nvPr/>
        </p:nvSpPr>
        <p:spPr>
          <a:xfrm>
            <a:off x="2983200" y="4293925"/>
            <a:ext cx="317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t>GitHub： </a:t>
            </a:r>
            <a:r>
              <a:rPr lang="zh-CN" sz="1200" u="sng">
                <a:solidFill>
                  <a:schemeClr val="hlink"/>
                </a:solidFill>
                <a:hlinkClick r:id="rId5"/>
              </a:rPr>
              <a:t>https://github.com/phodal/ledge</a:t>
            </a:r>
            <a:r>
              <a:rPr lang="zh-CN" sz="1200"/>
              <a:t> </a:t>
            </a:r>
            <a:endParaRPr sz="1200"/>
          </a:p>
        </p:txBody>
      </p:sp>
      <p:sp>
        <p:nvSpPr>
          <p:cNvPr id="190" name="Google Shape;190;p26"/>
          <p:cNvSpPr/>
          <p:nvPr/>
        </p:nvSpPr>
        <p:spPr>
          <a:xfrm>
            <a:off x="3035300" y="2118275"/>
            <a:ext cx="2134200" cy="1189500"/>
          </a:xfrm>
          <a:prstGeom prst="rect">
            <a:avLst/>
          </a:prstGeom>
          <a:noFill/>
          <a:ln cap="flat" cmpd="sng" w="952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6"/>
          <p:cNvCxnSpPr>
            <a:stCxn id="190" idx="3"/>
            <a:endCxn id="188" idx="2"/>
          </p:cNvCxnSpPr>
          <p:nvPr/>
        </p:nvCxnSpPr>
        <p:spPr>
          <a:xfrm>
            <a:off x="5169500" y="2713025"/>
            <a:ext cx="2949300" cy="413100"/>
          </a:xfrm>
          <a:prstGeom prst="bentConnector4">
            <a:avLst>
              <a:gd fmla="val 36061" name="adj1"/>
              <a:gd fmla="val 157643" name="adj2"/>
            </a:avLst>
          </a:prstGeom>
          <a:noFill/>
          <a:ln cap="flat" cmpd="sng" w="9525">
            <a:solidFill>
              <a:schemeClr val="dk2"/>
            </a:solidFill>
            <a:prstDash val="dash"/>
            <a:round/>
            <a:headEnd len="med" w="med" type="stealth"/>
            <a:tailEnd len="med" w="med" type="none"/>
          </a:ln>
        </p:spPr>
      </p:cxnSp>
      <p:sp>
        <p:nvSpPr>
          <p:cNvPr id="192" name="Google Shape;192;p26"/>
          <p:cNvSpPr txBox="1"/>
          <p:nvPr/>
        </p:nvSpPr>
        <p:spPr>
          <a:xfrm>
            <a:off x="292800" y="603825"/>
            <a:ext cx="1644300" cy="4926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Inter"/>
                <a:ea typeface="Inter"/>
                <a:cs typeface="Inter"/>
                <a:sym typeface="Inter"/>
              </a:rPr>
              <a:t>一页文档。目录基于文档生成 </a:t>
            </a:r>
            <a:endParaRPr sz="1000">
              <a:latin typeface="Inter"/>
              <a:ea typeface="Inter"/>
              <a:cs typeface="Inter"/>
              <a:sym typeface="Inter"/>
            </a:endParaRPr>
          </a:p>
        </p:txBody>
      </p:sp>
      <p:cxnSp>
        <p:nvCxnSpPr>
          <p:cNvPr id="193" name="Google Shape;193;p26"/>
          <p:cNvCxnSpPr>
            <a:stCxn id="192" idx="2"/>
            <a:endCxn id="194" idx="1"/>
          </p:cNvCxnSpPr>
          <p:nvPr/>
        </p:nvCxnSpPr>
        <p:spPr>
          <a:xfrm flipH="1" rot="-5400000">
            <a:off x="839100" y="1372275"/>
            <a:ext cx="1569300" cy="1017600"/>
          </a:xfrm>
          <a:prstGeom prst="bentConnector2">
            <a:avLst/>
          </a:prstGeom>
          <a:noFill/>
          <a:ln cap="flat" cmpd="sng" w="9525">
            <a:solidFill>
              <a:schemeClr val="dk2"/>
            </a:solidFill>
            <a:prstDash val="dash"/>
            <a:round/>
            <a:headEnd len="med" w="med" type="none"/>
            <a:tailEnd len="med" w="med" type="stealth"/>
          </a:ln>
        </p:spPr>
      </p:cxnSp>
      <p:sp>
        <p:nvSpPr>
          <p:cNvPr id="194" name="Google Shape;194;p26"/>
          <p:cNvSpPr/>
          <p:nvPr/>
        </p:nvSpPr>
        <p:spPr>
          <a:xfrm>
            <a:off x="2132500" y="1237775"/>
            <a:ext cx="738300" cy="28560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